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63"/>
    <p:restoredTop sz="94690"/>
  </p:normalViewPr>
  <p:slideViewPr>
    <p:cSldViewPr snapToGrid="0">
      <p:cViewPr varScale="1">
        <p:scale>
          <a:sx n="174" d="100"/>
          <a:sy n="174" d="100"/>
        </p:scale>
        <p:origin x="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734F4-5EDF-3A4B-A86E-2D797880300F}" type="datetimeFigureOut">
              <a:rPr lang="de-CH" smtClean="0"/>
              <a:t>01.06.23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25DD5-2406-0744-B3AC-3128D3113F67}" type="slidenum">
              <a:rPr lang="de-CH" smtClean="0"/>
              <a:t>‹Nr.›</a:t>
            </a:fld>
            <a:endParaRPr lang="de-CH"/>
          </a:p>
        </p:txBody>
      </p:sp>
    </p:spTree>
    <p:extLst>
      <p:ext uri="{BB962C8B-B14F-4D97-AF65-F5344CB8AC3E}">
        <p14:creationId xmlns:p14="http://schemas.microsoft.com/office/powerpoint/2010/main" val="414158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0125DD5-2406-0744-B3AC-3128D3113F67}" type="slidenum">
              <a:rPr lang="de-CH" smtClean="0"/>
              <a:t>5</a:t>
            </a:fld>
            <a:endParaRPr lang="de-CH"/>
          </a:p>
        </p:txBody>
      </p:sp>
    </p:spTree>
    <p:extLst>
      <p:ext uri="{BB962C8B-B14F-4D97-AF65-F5344CB8AC3E}">
        <p14:creationId xmlns:p14="http://schemas.microsoft.com/office/powerpoint/2010/main" val="290893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D8415-1A25-4843-5334-4D6BD901DBA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214F44CD-3FB8-302A-F6EE-CF302FF01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93564E8B-4D6B-F91D-3B7A-C16AF9D1B0A7}"/>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5" name="Fußzeilenplatzhalter 4">
            <a:extLst>
              <a:ext uri="{FF2B5EF4-FFF2-40B4-BE49-F238E27FC236}">
                <a16:creationId xmlns:a16="http://schemas.microsoft.com/office/drawing/2014/main" id="{49F68E46-7E55-17BE-2000-6B78F80AF22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971035E-3CEA-13A9-A967-DA22A6148C12}"/>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167323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D2570-32F1-7FE3-3AB1-14C101E34B96}"/>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6AE30B02-23D4-F2FA-7411-8C2C142713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EA47DB3-9F97-5957-A4FA-5A0D8AF06CC6}"/>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5" name="Fußzeilenplatzhalter 4">
            <a:extLst>
              <a:ext uri="{FF2B5EF4-FFF2-40B4-BE49-F238E27FC236}">
                <a16:creationId xmlns:a16="http://schemas.microsoft.com/office/drawing/2014/main" id="{45405591-6A70-CBE8-BFE6-E672E8307DA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95754A2-859F-1394-E8B9-481F9770C351}"/>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369755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89AF851-2009-0E66-31C0-514B92A8B20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54B7DA3E-3CC0-B94A-5C6A-DF4AC8F5E19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C9DD85-38DD-931F-D3F5-7FC55D90FF1F}"/>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5" name="Fußzeilenplatzhalter 4">
            <a:extLst>
              <a:ext uri="{FF2B5EF4-FFF2-40B4-BE49-F238E27FC236}">
                <a16:creationId xmlns:a16="http://schemas.microsoft.com/office/drawing/2014/main" id="{ECBA3EF8-FBB3-1EB5-A89A-E6E0DDAFA41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8A1BB3A-35DA-1F71-9037-D5653586367A}"/>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380404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8E746-AA33-97BB-04DE-1C981CD1CF60}"/>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0F08D0B-0A60-7751-6B39-DCC0AF9CDC0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99A3D89-F269-47FF-F199-BB9924355807}"/>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5" name="Fußzeilenplatzhalter 4">
            <a:extLst>
              <a:ext uri="{FF2B5EF4-FFF2-40B4-BE49-F238E27FC236}">
                <a16:creationId xmlns:a16="http://schemas.microsoft.com/office/drawing/2014/main" id="{1E2B6272-83C1-BCC9-7AC2-7D4F8432A76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F3D1DF1-1E04-9158-6D9C-1B23D8BAC282}"/>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428517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F11F4-1E8C-7AE5-F679-2EBAB427A45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E42A9719-6064-2B08-BA0F-C37C651D2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8C0FCC8-81C4-AF61-9AE4-69EB0775FD1C}"/>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5" name="Fußzeilenplatzhalter 4">
            <a:extLst>
              <a:ext uri="{FF2B5EF4-FFF2-40B4-BE49-F238E27FC236}">
                <a16:creationId xmlns:a16="http://schemas.microsoft.com/office/drawing/2014/main" id="{184F9DD9-845F-AE20-4A37-3DC10E86A31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447C8C6-BDF9-E24C-16C9-16C64CAA6DD7}"/>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381583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312A5-5527-B607-436A-EA94FE6F931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BABB970A-16E1-B828-C248-FF637914AC1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0A689A54-7893-1C39-091A-B6E183DD1F2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1F7E09FD-41CB-EFD4-0C5C-2116500D2A8B}"/>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6" name="Fußzeilenplatzhalter 5">
            <a:extLst>
              <a:ext uri="{FF2B5EF4-FFF2-40B4-BE49-F238E27FC236}">
                <a16:creationId xmlns:a16="http://schemas.microsoft.com/office/drawing/2014/main" id="{3B671D1B-4123-6E1C-E3AA-15A550C40C6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8247583-CE35-49F3-7724-5027A25C16DB}"/>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287603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22945-4D0A-0A69-70A0-E15B84648270}"/>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8A9628FD-F3E0-5D88-236A-33442DBC4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1C8F4BE-9037-CF5C-E4A2-A0CB4EFD7F8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02430D2-BEB5-46B6-CEF6-35AD3A028B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3B677BC-9554-B8EE-C322-1EF475E0164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BE777B5-FD1B-F5CD-5038-954328F5027F}"/>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8" name="Fußzeilenplatzhalter 7">
            <a:extLst>
              <a:ext uri="{FF2B5EF4-FFF2-40B4-BE49-F238E27FC236}">
                <a16:creationId xmlns:a16="http://schemas.microsoft.com/office/drawing/2014/main" id="{CB99BC96-E660-2C34-624F-476B7E579A5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BD80BA29-BFD8-9C17-AE66-30227AFD45A4}"/>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316229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3DB28-B4C0-7B78-9A3A-7D5F108A440B}"/>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C2D05DE8-4E35-B1BF-7767-26DEB79B53B6}"/>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4" name="Fußzeilenplatzhalter 3">
            <a:extLst>
              <a:ext uri="{FF2B5EF4-FFF2-40B4-BE49-F238E27FC236}">
                <a16:creationId xmlns:a16="http://schemas.microsoft.com/office/drawing/2014/main" id="{92C8200D-5EB7-22C7-DD82-A52B78295B76}"/>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EC4C44A0-F775-07CC-C2E4-6BB5DF5AEDAF}"/>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957397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7253F0C-92F6-78AE-162A-47CAC4DCD32F}"/>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3" name="Fußzeilenplatzhalter 2">
            <a:extLst>
              <a:ext uri="{FF2B5EF4-FFF2-40B4-BE49-F238E27FC236}">
                <a16:creationId xmlns:a16="http://schemas.microsoft.com/office/drawing/2014/main" id="{9A901BDD-A70F-D39D-E880-CCA508ACCC1C}"/>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20C79648-C1EB-8E6E-7A9F-BE8D7A027AF8}"/>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261794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2E764-CAA9-E7D2-0CF2-F9D42F8C378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CD6B9FED-9E1B-2A79-25D5-DCD8E5DF2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78B5BCB1-B83E-4DF6-1AC1-F2E7D2BA1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FDB5B8F-F827-5BF1-7E85-85D4CDEBA66C}"/>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6" name="Fußzeilenplatzhalter 5">
            <a:extLst>
              <a:ext uri="{FF2B5EF4-FFF2-40B4-BE49-F238E27FC236}">
                <a16:creationId xmlns:a16="http://schemas.microsoft.com/office/drawing/2014/main" id="{F4B939F3-CBDB-4F76-DC36-56DD3ADF2B1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C6E13EEC-544B-9D12-7809-BC94CDB788EE}"/>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66605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150D8-1F42-B629-7084-BA10816E3F9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642D99A-5C82-BA97-46EA-460BED420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3B1FD56-8521-A9BE-FA02-071404F89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3E5D9CE-F112-5B8F-1F2D-D3432F82A821}"/>
              </a:ext>
            </a:extLst>
          </p:cNvPr>
          <p:cNvSpPr>
            <a:spLocks noGrp="1"/>
          </p:cNvSpPr>
          <p:nvPr>
            <p:ph type="dt" sz="half" idx="10"/>
          </p:nvPr>
        </p:nvSpPr>
        <p:spPr/>
        <p:txBody>
          <a:bodyPr/>
          <a:lstStyle/>
          <a:p>
            <a:fld id="{D75DD845-E281-994E-A3E6-E3F5E675297D}" type="datetimeFigureOut">
              <a:rPr lang="de-CH" smtClean="0"/>
              <a:t>01.06.23</a:t>
            </a:fld>
            <a:endParaRPr lang="de-CH"/>
          </a:p>
        </p:txBody>
      </p:sp>
      <p:sp>
        <p:nvSpPr>
          <p:cNvPr id="6" name="Fußzeilenplatzhalter 5">
            <a:extLst>
              <a:ext uri="{FF2B5EF4-FFF2-40B4-BE49-F238E27FC236}">
                <a16:creationId xmlns:a16="http://schemas.microsoft.com/office/drawing/2014/main" id="{64F11C4F-A7FD-F9A5-273A-F85CBEEF4FC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2AA254B-6BCC-A741-FB5D-DBA9652FDB46}"/>
              </a:ext>
            </a:extLst>
          </p:cNvPr>
          <p:cNvSpPr>
            <a:spLocks noGrp="1"/>
          </p:cNvSpPr>
          <p:nvPr>
            <p:ph type="sldNum" sz="quarter" idx="12"/>
          </p:nvPr>
        </p:nvSpPr>
        <p:spPr/>
        <p:txBody>
          <a:bodyPr/>
          <a:lstStyle/>
          <a:p>
            <a:fld id="{524F325B-B5D3-914D-812E-148988BB26CB}" type="slidenum">
              <a:rPr lang="de-CH" smtClean="0"/>
              <a:t>‹Nr.›</a:t>
            </a:fld>
            <a:endParaRPr lang="de-CH"/>
          </a:p>
        </p:txBody>
      </p:sp>
    </p:spTree>
    <p:extLst>
      <p:ext uri="{BB962C8B-B14F-4D97-AF65-F5344CB8AC3E}">
        <p14:creationId xmlns:p14="http://schemas.microsoft.com/office/powerpoint/2010/main" val="3430972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3EFE4A3-47AF-6BBF-9C12-E6C55D479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CF65FE16-41FB-E162-75A4-4ABEFB96E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4786D14C-5CC0-96CA-857D-7179B9530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DD845-E281-994E-A3E6-E3F5E675297D}" type="datetimeFigureOut">
              <a:rPr lang="de-CH" smtClean="0"/>
              <a:t>01.06.23</a:t>
            </a:fld>
            <a:endParaRPr lang="de-CH"/>
          </a:p>
        </p:txBody>
      </p:sp>
      <p:sp>
        <p:nvSpPr>
          <p:cNvPr id="5" name="Fußzeilenplatzhalter 4">
            <a:extLst>
              <a:ext uri="{FF2B5EF4-FFF2-40B4-BE49-F238E27FC236}">
                <a16:creationId xmlns:a16="http://schemas.microsoft.com/office/drawing/2014/main" id="{F02C08CF-132B-72F9-3B4B-AABB52293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baseline="0">
                <a:solidFill>
                  <a:schemeClr val="accent1"/>
                </a:solidFill>
              </a:defRPr>
            </a:lvl1pPr>
          </a:lstStyle>
          <a:p>
            <a:r>
              <a:rPr lang="de-CH" dirty="0"/>
              <a:t>Verband Kind und Kirche</a:t>
            </a:r>
          </a:p>
        </p:txBody>
      </p:sp>
      <p:sp>
        <p:nvSpPr>
          <p:cNvPr id="6" name="Foliennummernplatzhalter 5">
            <a:extLst>
              <a:ext uri="{FF2B5EF4-FFF2-40B4-BE49-F238E27FC236}">
                <a16:creationId xmlns:a16="http://schemas.microsoft.com/office/drawing/2014/main" id="{8FE97A2B-7439-F2D2-FA14-F184713B7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F325B-B5D3-914D-812E-148988BB26CB}" type="slidenum">
              <a:rPr lang="de-CH" smtClean="0"/>
              <a:t>‹Nr.›</a:t>
            </a:fld>
            <a:endParaRPr lang="de-CH"/>
          </a:p>
        </p:txBody>
      </p:sp>
      <p:pic>
        <p:nvPicPr>
          <p:cNvPr id="10" name="Grafik 9" descr="Ein Bild, das Schrift, Grafiken, Logo, Grafikdesign enthält.&#10;&#10;Automatisch generierte Beschreibung">
            <a:extLst>
              <a:ext uri="{FF2B5EF4-FFF2-40B4-BE49-F238E27FC236}">
                <a16:creationId xmlns:a16="http://schemas.microsoft.com/office/drawing/2014/main" id="{35EC4158-D00C-E6C0-5AD0-157A2962A73D}"/>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t="-1884"/>
          <a:stretch/>
        </p:blipFill>
        <p:spPr>
          <a:xfrm>
            <a:off x="10700573" y="55841"/>
            <a:ext cx="1486769" cy="1910914"/>
          </a:xfrm>
          <a:prstGeom prst="rect">
            <a:avLst/>
          </a:prstGeom>
        </p:spPr>
      </p:pic>
    </p:spTree>
    <p:extLst>
      <p:ext uri="{BB962C8B-B14F-4D97-AF65-F5344CB8AC3E}">
        <p14:creationId xmlns:p14="http://schemas.microsoft.com/office/powerpoint/2010/main" val="3373599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17B8F22B-26F3-5A3B-8BC2-A60B2B327D8D}"/>
              </a:ext>
            </a:extLst>
          </p:cNvPr>
          <p:cNvSpPr/>
          <p:nvPr/>
        </p:nvSpPr>
        <p:spPr>
          <a:xfrm>
            <a:off x="0" y="1027"/>
            <a:ext cx="2460363" cy="68569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itel 7">
            <a:extLst>
              <a:ext uri="{FF2B5EF4-FFF2-40B4-BE49-F238E27FC236}">
                <a16:creationId xmlns:a16="http://schemas.microsoft.com/office/drawing/2014/main" id="{318D8121-94EF-5480-2927-C43EFB9EA187}"/>
              </a:ext>
            </a:extLst>
          </p:cNvPr>
          <p:cNvSpPr>
            <a:spLocks noGrp="1"/>
          </p:cNvSpPr>
          <p:nvPr>
            <p:ph type="title"/>
          </p:nvPr>
        </p:nvSpPr>
        <p:spPr>
          <a:xfrm>
            <a:off x="386783" y="901817"/>
            <a:ext cx="1661022" cy="817255"/>
          </a:xfrm>
        </p:spPr>
        <p:txBody>
          <a:bodyPr/>
          <a:lstStyle/>
          <a:p>
            <a:r>
              <a:rPr lang="de-CH" dirty="0">
                <a:solidFill>
                  <a:schemeClr val="bg1"/>
                </a:solidFill>
              </a:rPr>
              <a:t>Inhalt</a:t>
            </a:r>
          </a:p>
        </p:txBody>
      </p:sp>
      <p:sp>
        <p:nvSpPr>
          <p:cNvPr id="10" name="Textplatzhalter 9">
            <a:extLst>
              <a:ext uri="{FF2B5EF4-FFF2-40B4-BE49-F238E27FC236}">
                <a16:creationId xmlns:a16="http://schemas.microsoft.com/office/drawing/2014/main" id="{C5D0FC38-86E1-936B-EC09-15E92411FD9F}"/>
              </a:ext>
            </a:extLst>
          </p:cNvPr>
          <p:cNvSpPr>
            <a:spLocks noGrp="1"/>
          </p:cNvSpPr>
          <p:nvPr>
            <p:ph type="body" sz="half" idx="2"/>
          </p:nvPr>
        </p:nvSpPr>
        <p:spPr>
          <a:xfrm>
            <a:off x="386783" y="2181138"/>
            <a:ext cx="1844688" cy="4454554"/>
          </a:xfrm>
        </p:spPr>
        <p:txBody>
          <a:bodyPr>
            <a:normAutofit fontScale="92500"/>
          </a:bodyPr>
          <a:lstStyle/>
          <a:p>
            <a:r>
              <a:rPr lang="de-CH" u="sng" dirty="0">
                <a:solidFill>
                  <a:schemeClr val="bg1"/>
                </a:solidFill>
              </a:rPr>
              <a:t>Verband</a:t>
            </a:r>
          </a:p>
          <a:p>
            <a:r>
              <a:rPr lang="de-CH" u="sng" dirty="0">
                <a:solidFill>
                  <a:schemeClr val="bg1"/>
                </a:solidFill>
              </a:rPr>
              <a:t>Geschichte</a:t>
            </a:r>
          </a:p>
          <a:p>
            <a:r>
              <a:rPr lang="de-CH" u="sng" dirty="0">
                <a:solidFill>
                  <a:schemeClr val="bg1"/>
                </a:solidFill>
              </a:rPr>
              <a:t>Angebote:</a:t>
            </a:r>
          </a:p>
          <a:p>
            <a:r>
              <a:rPr lang="de-CH" dirty="0">
                <a:solidFill>
                  <a:schemeClr val="bg1"/>
                </a:solidFill>
              </a:rPr>
              <a:t>Kinderzeitschrift Kiki</a:t>
            </a:r>
          </a:p>
          <a:p>
            <a:r>
              <a:rPr lang="de-CH" dirty="0" err="1">
                <a:solidFill>
                  <a:schemeClr val="bg1"/>
                </a:solidFill>
              </a:rPr>
              <a:t>kiki.ch</a:t>
            </a:r>
            <a:r>
              <a:rPr lang="de-CH" dirty="0">
                <a:solidFill>
                  <a:schemeClr val="bg1"/>
                </a:solidFill>
              </a:rPr>
              <a:t> – Homepage für Kinder</a:t>
            </a:r>
          </a:p>
          <a:p>
            <a:r>
              <a:rPr lang="de-CH" dirty="0">
                <a:solidFill>
                  <a:schemeClr val="bg1"/>
                </a:solidFill>
              </a:rPr>
              <a:t>Online Shop</a:t>
            </a:r>
          </a:p>
          <a:p>
            <a:r>
              <a:rPr lang="de-CH" dirty="0" err="1">
                <a:solidFill>
                  <a:schemeClr val="bg1"/>
                </a:solidFill>
              </a:rPr>
              <a:t>farbenspiel.family</a:t>
            </a:r>
            <a:endParaRPr lang="de-CH" dirty="0">
              <a:solidFill>
                <a:schemeClr val="bg1"/>
              </a:solidFill>
            </a:endParaRPr>
          </a:p>
          <a:p>
            <a:r>
              <a:rPr lang="de-CH" dirty="0" err="1">
                <a:solidFill>
                  <a:schemeClr val="bg1"/>
                </a:solidFill>
              </a:rPr>
              <a:t>Religionspäd</a:t>
            </a:r>
            <a:r>
              <a:rPr lang="de-CH" dirty="0">
                <a:solidFill>
                  <a:schemeClr val="bg1"/>
                </a:solidFill>
              </a:rPr>
              <a:t>. Fach-magazin </a:t>
            </a:r>
            <a:r>
              <a:rPr lang="de-CH" dirty="0" err="1">
                <a:solidFill>
                  <a:schemeClr val="bg1"/>
                </a:solidFill>
              </a:rPr>
              <a:t>kind</a:t>
            </a:r>
            <a:r>
              <a:rPr lang="de-CH" dirty="0">
                <a:solidFill>
                  <a:schemeClr val="bg1"/>
                </a:solidFill>
              </a:rPr>
              <a:t>.</a:t>
            </a:r>
          </a:p>
          <a:p>
            <a:r>
              <a:rPr lang="de-CH" dirty="0">
                <a:solidFill>
                  <a:schemeClr val="bg1"/>
                </a:solidFill>
              </a:rPr>
              <a:t>Weiterbildung &amp;</a:t>
            </a:r>
            <a:br>
              <a:rPr lang="de-CH" dirty="0">
                <a:solidFill>
                  <a:schemeClr val="bg1"/>
                </a:solidFill>
              </a:rPr>
            </a:br>
            <a:r>
              <a:rPr lang="de-CH" dirty="0">
                <a:solidFill>
                  <a:schemeClr val="bg1"/>
                </a:solidFill>
              </a:rPr>
              <a:t>Kurse</a:t>
            </a:r>
          </a:p>
          <a:p>
            <a:r>
              <a:rPr lang="de-CH" dirty="0">
                <a:solidFill>
                  <a:schemeClr val="bg1"/>
                </a:solidFill>
              </a:rPr>
              <a:t>Kind &amp; Solidarität</a:t>
            </a:r>
          </a:p>
          <a:p>
            <a:r>
              <a:rPr lang="de-CH" dirty="0">
                <a:solidFill>
                  <a:schemeClr val="bg1"/>
                </a:solidFill>
              </a:rPr>
              <a:t>Spenden &amp; Kollekten</a:t>
            </a:r>
            <a:br>
              <a:rPr lang="de-CH" dirty="0">
                <a:solidFill>
                  <a:schemeClr val="bg1"/>
                </a:solidFill>
              </a:rPr>
            </a:br>
            <a:r>
              <a:rPr lang="de-CH" dirty="0">
                <a:solidFill>
                  <a:schemeClr val="bg1"/>
                </a:solidFill>
              </a:rPr>
              <a:t>Sekretariat, Vorstand</a:t>
            </a:r>
          </a:p>
          <a:p>
            <a:endParaRPr lang="de-CH" dirty="0"/>
          </a:p>
        </p:txBody>
      </p:sp>
      <p:pic>
        <p:nvPicPr>
          <p:cNvPr id="7" name="Grafik 6" descr="Ein Bild, das Text, Grafikdesign, Animierter Cartoon, Darstellung enthält.&#10;&#10;Automatisch generierte Beschreibung">
            <a:extLst>
              <a:ext uri="{FF2B5EF4-FFF2-40B4-BE49-F238E27FC236}">
                <a16:creationId xmlns:a16="http://schemas.microsoft.com/office/drawing/2014/main" id="{88A935AD-7F82-9587-82C9-85542BAE03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0363" y="-1"/>
            <a:ext cx="9737230" cy="6856973"/>
          </a:xfrm>
          <a:prstGeom prst="rect">
            <a:avLst/>
          </a:prstGeom>
        </p:spPr>
      </p:pic>
      <p:sp>
        <p:nvSpPr>
          <p:cNvPr id="18" name="Ovale Legende 17">
            <a:extLst>
              <a:ext uri="{FF2B5EF4-FFF2-40B4-BE49-F238E27FC236}">
                <a16:creationId xmlns:a16="http://schemas.microsoft.com/office/drawing/2014/main" id="{C16F9CFB-763C-97BE-F3C6-D9FA466FF521}"/>
              </a:ext>
            </a:extLst>
          </p:cNvPr>
          <p:cNvSpPr/>
          <p:nvPr/>
        </p:nvSpPr>
        <p:spPr>
          <a:xfrm rot="605282">
            <a:off x="5591940" y="187133"/>
            <a:ext cx="1461208" cy="922946"/>
          </a:xfrm>
          <a:custGeom>
            <a:avLst/>
            <a:gdLst>
              <a:gd name="connsiteX0" fmla="*/ -207886 w 1461208"/>
              <a:gd name="connsiteY0" fmla="*/ 998775 h 922946"/>
              <a:gd name="connsiteX1" fmla="*/ 105602 w 1461208"/>
              <a:gd name="connsiteY1" fmla="*/ 700456 h 922946"/>
              <a:gd name="connsiteX2" fmla="*/ 517808 w 1461208"/>
              <a:gd name="connsiteY2" fmla="*/ 20008 h 922946"/>
              <a:gd name="connsiteX3" fmla="*/ 1264473 w 1461208"/>
              <a:gd name="connsiteY3" fmla="*/ 146437 h 922946"/>
              <a:gd name="connsiteX4" fmla="*/ 1029378 w 1461208"/>
              <a:gd name="connsiteY4" fmla="*/ 882595 h 922946"/>
              <a:gd name="connsiteX5" fmla="*/ 292848 w 1461208"/>
              <a:gd name="connsiteY5" fmla="*/ 830938 h 922946"/>
              <a:gd name="connsiteX6" fmla="*/ -207886 w 1461208"/>
              <a:gd name="connsiteY6" fmla="*/ 998775 h 92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1208" h="922946" extrusionOk="0">
                <a:moveTo>
                  <a:pt x="-207886" y="998775"/>
                </a:moveTo>
                <a:cubicBezTo>
                  <a:pt x="-164413" y="914576"/>
                  <a:pt x="30673" y="818784"/>
                  <a:pt x="105602" y="700456"/>
                </a:cubicBezTo>
                <a:cubicBezTo>
                  <a:pt x="-116273" y="447925"/>
                  <a:pt x="54062" y="73626"/>
                  <a:pt x="517808" y="20008"/>
                </a:cubicBezTo>
                <a:cubicBezTo>
                  <a:pt x="745341" y="-61065"/>
                  <a:pt x="1055208" y="56660"/>
                  <a:pt x="1264473" y="146437"/>
                </a:cubicBezTo>
                <a:cubicBezTo>
                  <a:pt x="1607116" y="412826"/>
                  <a:pt x="1474478" y="713420"/>
                  <a:pt x="1029378" y="882595"/>
                </a:cubicBezTo>
                <a:cubicBezTo>
                  <a:pt x="802160" y="895897"/>
                  <a:pt x="494541" y="924312"/>
                  <a:pt x="292848" y="830938"/>
                </a:cubicBezTo>
                <a:cubicBezTo>
                  <a:pt x="56265" y="932775"/>
                  <a:pt x="-86657" y="942799"/>
                  <a:pt x="-207886" y="998775"/>
                </a:cubicBezTo>
                <a:close/>
              </a:path>
            </a:pathLst>
          </a:custGeom>
          <a:noFill/>
          <a:ln w="19050">
            <a:solidFill>
              <a:schemeClr val="accent1"/>
            </a:solidFill>
            <a:extLst>
              <a:ext uri="{C807C97D-BFC1-408E-A445-0C87EB9F89A2}">
                <ask:lineSketchStyleProps xmlns:ask="http://schemas.microsoft.com/office/drawing/2018/sketchyshapes" sd="1219033472">
                  <a:prstGeom prst="wedgeEllipseCallout">
                    <a:avLst>
                      <a:gd name="adj1" fmla="val -64227"/>
                      <a:gd name="adj2" fmla="val 58216"/>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solidFill>
                  <a:schemeClr val="accent1"/>
                </a:solidFill>
              </a:rPr>
              <a:t>Unser</a:t>
            </a:r>
          </a:p>
          <a:p>
            <a:pPr algn="ctr"/>
            <a:r>
              <a:rPr lang="de-CH" dirty="0">
                <a:solidFill>
                  <a:schemeClr val="accent1"/>
                </a:solidFill>
              </a:rPr>
              <a:t>Motto</a:t>
            </a:r>
          </a:p>
        </p:txBody>
      </p:sp>
    </p:spTree>
    <p:extLst>
      <p:ext uri="{BB962C8B-B14F-4D97-AF65-F5344CB8AC3E}">
        <p14:creationId xmlns:p14="http://schemas.microsoft.com/office/powerpoint/2010/main" val="251143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DD506-4A92-F5F3-702E-42DE3BB178DB}"/>
              </a:ext>
            </a:extLst>
          </p:cNvPr>
          <p:cNvSpPr>
            <a:spLocks noGrp="1"/>
          </p:cNvSpPr>
          <p:nvPr>
            <p:ph type="title"/>
          </p:nvPr>
        </p:nvSpPr>
        <p:spPr>
          <a:xfrm>
            <a:off x="5189067" y="365126"/>
            <a:ext cx="5670847" cy="907720"/>
          </a:xfrm>
        </p:spPr>
        <p:txBody>
          <a:bodyPr>
            <a:noAutofit/>
          </a:bodyPr>
          <a:lstStyle/>
          <a:p>
            <a:pPr>
              <a:lnSpc>
                <a:spcPct val="80000"/>
              </a:lnSpc>
            </a:pPr>
            <a:r>
              <a:rPr lang="de-CH" sz="3600" dirty="0">
                <a:solidFill>
                  <a:schemeClr val="accent1"/>
                </a:solidFill>
              </a:rPr>
              <a:t>Religionspädagogisches Fachmagazin </a:t>
            </a:r>
            <a:r>
              <a:rPr lang="de-CH" sz="3600" dirty="0" err="1">
                <a:solidFill>
                  <a:schemeClr val="accent1"/>
                </a:solidFill>
              </a:rPr>
              <a:t>kind</a:t>
            </a:r>
            <a:r>
              <a:rPr lang="de-CH" sz="3600" dirty="0">
                <a:solidFill>
                  <a:schemeClr val="accent1"/>
                </a:solidFill>
              </a:rPr>
              <a:t>.</a:t>
            </a:r>
          </a:p>
        </p:txBody>
      </p:sp>
      <p:sp>
        <p:nvSpPr>
          <p:cNvPr id="3" name="Inhaltsplatzhalter 2">
            <a:extLst>
              <a:ext uri="{FF2B5EF4-FFF2-40B4-BE49-F238E27FC236}">
                <a16:creationId xmlns:a16="http://schemas.microsoft.com/office/drawing/2014/main" id="{0EEF2E11-BE81-5DFB-1A72-57F29EBE067E}"/>
              </a:ext>
            </a:extLst>
          </p:cNvPr>
          <p:cNvSpPr>
            <a:spLocks noGrp="1"/>
          </p:cNvSpPr>
          <p:nvPr>
            <p:ph idx="1"/>
          </p:nvPr>
        </p:nvSpPr>
        <p:spPr>
          <a:xfrm>
            <a:off x="5196382" y="1281988"/>
            <a:ext cx="6449416" cy="3165651"/>
          </a:xfrm>
        </p:spPr>
        <p:txBody>
          <a:bodyPr>
            <a:noAutofit/>
          </a:bodyPr>
          <a:lstStyle/>
          <a:p>
            <a:pPr marL="0" indent="0">
              <a:lnSpc>
                <a:spcPct val="100000"/>
              </a:lnSpc>
              <a:spcBef>
                <a:spcPts val="400"/>
              </a:spcBef>
              <a:buNone/>
            </a:pPr>
            <a:r>
              <a:rPr lang="de-CH" sz="1600" dirty="0" err="1"/>
              <a:t>für</a:t>
            </a:r>
            <a:r>
              <a:rPr lang="de-CH" sz="1600" dirty="0"/>
              <a:t> Kirche und Schule</a:t>
            </a:r>
            <a:br>
              <a:rPr lang="de-CH" sz="1600" dirty="0"/>
            </a:br>
            <a:r>
              <a:rPr lang="de-CH" sz="1600" dirty="0" err="1"/>
              <a:t>für</a:t>
            </a:r>
            <a:r>
              <a:rPr lang="de-CH" sz="1600" dirty="0"/>
              <a:t> Lehrpersonen, </a:t>
            </a:r>
            <a:r>
              <a:rPr lang="de-CH" sz="1600" dirty="0" err="1"/>
              <a:t>Sozialdiakon:innen</a:t>
            </a:r>
            <a:r>
              <a:rPr lang="de-CH" sz="1600" dirty="0"/>
              <a:t>, Pfarrpersonen und Freiwillige</a:t>
            </a:r>
          </a:p>
          <a:p>
            <a:pPr marL="0" indent="0">
              <a:lnSpc>
                <a:spcPct val="100000"/>
              </a:lnSpc>
              <a:spcBef>
                <a:spcPts val="400"/>
              </a:spcBef>
              <a:buNone/>
            </a:pPr>
            <a:r>
              <a:rPr lang="de-CH" sz="1600" dirty="0"/>
              <a:t>Die praxisnahe Arbeitshilfe im religionspädagogischen Umfeld von Religionsunterricht, </a:t>
            </a:r>
            <a:r>
              <a:rPr lang="de-CH" sz="1600" dirty="0" err="1"/>
              <a:t>Fiire</a:t>
            </a:r>
            <a:r>
              <a:rPr lang="de-CH" sz="1600" dirty="0"/>
              <a:t> mit de </a:t>
            </a:r>
            <a:r>
              <a:rPr lang="de-CH" sz="1600" dirty="0" err="1"/>
              <a:t>Chliine</a:t>
            </a:r>
            <a:r>
              <a:rPr lang="de-CH" sz="1600" dirty="0"/>
              <a:t>, </a:t>
            </a:r>
            <a:r>
              <a:rPr lang="de-CH" sz="1600" dirty="0" err="1"/>
              <a:t>KinderKirche</a:t>
            </a:r>
            <a:r>
              <a:rPr lang="de-CH" sz="1600" dirty="0"/>
              <a:t>, Sonntagschule und Erlebnistage.</a:t>
            </a:r>
          </a:p>
          <a:p>
            <a:pPr marL="0" indent="0">
              <a:lnSpc>
                <a:spcPct val="100000"/>
              </a:lnSpc>
              <a:spcBef>
                <a:spcPts val="400"/>
              </a:spcBef>
              <a:buNone/>
            </a:pPr>
            <a:r>
              <a:rPr lang="de-CH" sz="1600" dirty="0"/>
              <a:t>4 Unterrichtseinheiten auf unterschiedliche Altersstufen zugeschnitten: Theologische Artikel, Geschichten oder Szenen, liturgische Elemente, Gebete, Lieder und Rituale, kreative Ideen und Vorlagen.</a:t>
            </a:r>
          </a:p>
          <a:p>
            <a:pPr marL="0" indent="0">
              <a:lnSpc>
                <a:spcPct val="100000"/>
              </a:lnSpc>
              <a:spcBef>
                <a:spcPts val="400"/>
              </a:spcBef>
              <a:buNone/>
            </a:pPr>
            <a:r>
              <a:rPr lang="de-CH" sz="1600" dirty="0"/>
              <a:t>Das Heft bietet • Themen- und Methodenvielfalt • Persönliche Weiterbildung • Einsetzbares Arbeits- und Bildmaterial • Spannende Inhalte und anregende Impulse</a:t>
            </a:r>
          </a:p>
          <a:p>
            <a:pPr marL="0" indent="0">
              <a:lnSpc>
                <a:spcPct val="100000"/>
              </a:lnSpc>
              <a:spcBef>
                <a:spcPts val="400"/>
              </a:spcBef>
              <a:buNone/>
            </a:pPr>
            <a:r>
              <a:rPr lang="de-CH" sz="1600" dirty="0"/>
              <a:t>Jahres-Abonnement CHF 87 – 7 Magazine pro Jahr – Einzelheft CHF 15</a:t>
            </a:r>
          </a:p>
        </p:txBody>
      </p:sp>
      <p:pic>
        <p:nvPicPr>
          <p:cNvPr id="3074" name="Picture 2" descr="kind. 1/23: «Kinder in der Bibel»">
            <a:extLst>
              <a:ext uri="{FF2B5EF4-FFF2-40B4-BE49-F238E27FC236}">
                <a16:creationId xmlns:a16="http://schemas.microsoft.com/office/drawing/2014/main" id="{FDBED3B4-209B-16B6-7067-E62E5693A9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8450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ind. 3/23: «Weise gedacht»">
            <a:extLst>
              <a:ext uri="{FF2B5EF4-FFF2-40B4-BE49-F238E27FC236}">
                <a16:creationId xmlns:a16="http://schemas.microsoft.com/office/drawing/2014/main" id="{98A1C68A-2687-6C9C-E1F8-B00DBB05B0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57215" y="4532408"/>
            <a:ext cx="1651242" cy="2337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ind. 7/22: «Freude und Leid für Maria»">
            <a:extLst>
              <a:ext uri="{FF2B5EF4-FFF2-40B4-BE49-F238E27FC236}">
                <a16:creationId xmlns:a16="http://schemas.microsoft.com/office/drawing/2014/main" id="{1829DE93-457B-8454-ADA7-E2BEB96CF76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03353" y="4532408"/>
            <a:ext cx="1651782" cy="23372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ind. 6/22: «Der Tod gehört zum Leben»">
            <a:extLst>
              <a:ext uri="{FF2B5EF4-FFF2-40B4-BE49-F238E27FC236}">
                <a16:creationId xmlns:a16="http://schemas.microsoft.com/office/drawing/2014/main" id="{15E0A671-4633-6B44-B156-CE53B183E2D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28884" y="4532408"/>
            <a:ext cx="1651243" cy="23365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kind. 4/22: «unterwegs»">
            <a:extLst>
              <a:ext uri="{FF2B5EF4-FFF2-40B4-BE49-F238E27FC236}">
                <a16:creationId xmlns:a16="http://schemas.microsoft.com/office/drawing/2014/main" id="{C32D7888-5EC4-10E7-0712-8CB8210B18C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11226" y="4531643"/>
            <a:ext cx="1651243" cy="233727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kind. 2/22: Von Königen und Prinzessinnen">
            <a:extLst>
              <a:ext uri="{FF2B5EF4-FFF2-40B4-BE49-F238E27FC236}">
                <a16:creationId xmlns:a16="http://schemas.microsoft.com/office/drawing/2014/main" id="{7744F672-497F-DF79-3E76-516EB86B1A4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38133" y="4526203"/>
            <a:ext cx="1651243" cy="233727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kind. 1/22: Auch in der Fremde ist Gott da">
            <a:extLst>
              <a:ext uri="{FF2B5EF4-FFF2-40B4-BE49-F238E27FC236}">
                <a16:creationId xmlns:a16="http://schemas.microsoft.com/office/drawing/2014/main" id="{9AE4AEDA-A753-D498-8D59-FE303F64812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67443" y="4526203"/>
            <a:ext cx="1651243" cy="233727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kind. 6/21: Wundergeschichten">
            <a:extLst>
              <a:ext uri="{FF2B5EF4-FFF2-40B4-BE49-F238E27FC236}">
                <a16:creationId xmlns:a16="http://schemas.microsoft.com/office/drawing/2014/main" id="{31F71218-1DA3-03AD-5EBB-33C9B8FCECD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557740" y="4526202"/>
            <a:ext cx="1651243" cy="233727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kind. 5/21: Abraham">
            <a:extLst>
              <a:ext uri="{FF2B5EF4-FFF2-40B4-BE49-F238E27FC236}">
                <a16:creationId xmlns:a16="http://schemas.microsoft.com/office/drawing/2014/main" id="{24F6C572-3DF9-7DB4-2D40-54275B7FBCA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525452" y="4526202"/>
            <a:ext cx="1651784" cy="233727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kind. 7/21: Erlebnistage David">
            <a:extLst>
              <a:ext uri="{FF2B5EF4-FFF2-40B4-BE49-F238E27FC236}">
                <a16:creationId xmlns:a16="http://schemas.microsoft.com/office/drawing/2014/main" id="{4B82637D-B36F-E96A-BB43-E597F198570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540255" y="4526201"/>
            <a:ext cx="1651244" cy="233727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9F0119BE-7D66-EA24-706D-2C54979C5152}"/>
              </a:ext>
            </a:extLst>
          </p:cNvPr>
          <p:cNvSpPr/>
          <p:nvPr/>
        </p:nvSpPr>
        <p:spPr>
          <a:xfrm rot="20821575">
            <a:off x="2623916" y="1078863"/>
            <a:ext cx="2443277" cy="1865376"/>
          </a:xfrm>
          <a:prstGeom prst="ellipse">
            <a:avLst/>
          </a:prstGeom>
          <a:solidFill>
            <a:schemeClr val="tx2">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400" b="1" dirty="0" err="1"/>
              <a:t>kindplus.ch</a:t>
            </a:r>
            <a:br>
              <a:rPr lang="de-CH" dirty="0"/>
            </a:br>
            <a:r>
              <a:rPr lang="de-CH" dirty="0" err="1"/>
              <a:t>kind</a:t>
            </a:r>
            <a:r>
              <a:rPr lang="de-CH" dirty="0"/>
              <a:t>. als digitale Plattform ab  Mitte 2024</a:t>
            </a:r>
          </a:p>
        </p:txBody>
      </p:sp>
    </p:spTree>
    <p:extLst>
      <p:ext uri="{BB962C8B-B14F-4D97-AF65-F5344CB8AC3E}">
        <p14:creationId xmlns:p14="http://schemas.microsoft.com/office/powerpoint/2010/main" val="404879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BDE187-367B-ACB5-F2B5-25EE2AD7E406}"/>
              </a:ext>
            </a:extLst>
          </p:cNvPr>
          <p:cNvSpPr>
            <a:spLocks noGrp="1"/>
          </p:cNvSpPr>
          <p:nvPr>
            <p:ph type="title"/>
          </p:nvPr>
        </p:nvSpPr>
        <p:spPr>
          <a:xfrm>
            <a:off x="824604" y="621792"/>
            <a:ext cx="2840182" cy="2133062"/>
          </a:xfrm>
        </p:spPr>
        <p:txBody>
          <a:bodyPr vert="horz" lIns="91440" tIns="45720" rIns="91440" bIns="45720" rtlCol="0" anchor="ctr">
            <a:normAutofit/>
          </a:bodyPr>
          <a:lstStyle/>
          <a:p>
            <a:r>
              <a:rPr lang="en-US" sz="3200" kern="1200" dirty="0" err="1">
                <a:solidFill>
                  <a:srgbClr val="FFFFFF"/>
                </a:solidFill>
                <a:latin typeface="+mj-lt"/>
                <a:ea typeface="+mj-ea"/>
                <a:cs typeface="+mj-cs"/>
              </a:rPr>
              <a:t>Weiterbildung</a:t>
            </a:r>
            <a:r>
              <a:rPr lang="en-US" sz="3200" kern="1200" dirty="0">
                <a:solidFill>
                  <a:srgbClr val="FFFFFF"/>
                </a:solidFill>
                <a:latin typeface="+mj-lt"/>
                <a:ea typeface="+mj-ea"/>
                <a:cs typeface="+mj-cs"/>
              </a:rPr>
              <a:t> &amp; </a:t>
            </a:r>
            <a:r>
              <a:rPr lang="en-US" sz="3200" kern="1200" dirty="0" err="1">
                <a:solidFill>
                  <a:srgbClr val="FFFFFF"/>
                </a:solidFill>
                <a:latin typeface="+mj-lt"/>
                <a:ea typeface="+mj-ea"/>
                <a:cs typeface="+mj-cs"/>
              </a:rPr>
              <a:t>Kurse</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r>
              <a:rPr lang="en-US" sz="1800" kern="1200" dirty="0" err="1">
                <a:solidFill>
                  <a:srgbClr val="FFFFFF"/>
                </a:solidFill>
                <a:latin typeface="+mj-lt"/>
                <a:ea typeface="+mj-ea"/>
                <a:cs typeface="+mj-cs"/>
              </a:rPr>
              <a:t>Ausschreibung</a:t>
            </a:r>
            <a:r>
              <a:rPr lang="en-US" sz="1800" kern="1200" dirty="0">
                <a:solidFill>
                  <a:srgbClr val="FFFFFF"/>
                </a:solidFill>
                <a:latin typeface="+mj-lt"/>
                <a:ea typeface="+mj-ea"/>
                <a:cs typeface="+mj-cs"/>
              </a:rPr>
              <a:t> auf der Homepage</a:t>
            </a:r>
          </a:p>
        </p:txBody>
      </p:sp>
      <p:pic>
        <p:nvPicPr>
          <p:cNvPr id="5" name="Inhaltsplatzhalter 4" descr="Ein Bild, das Text, Screenshot, Schrift enthält.&#10;&#10;Automatisch generierte Beschreibung">
            <a:extLst>
              <a:ext uri="{FF2B5EF4-FFF2-40B4-BE49-F238E27FC236}">
                <a16:creationId xmlns:a16="http://schemas.microsoft.com/office/drawing/2014/main" id="{BBC1F1F0-417D-F592-B7D0-C47EDDCFA86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722031" y="383706"/>
            <a:ext cx="5225274" cy="62766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feld 2">
            <a:extLst>
              <a:ext uri="{FF2B5EF4-FFF2-40B4-BE49-F238E27FC236}">
                <a16:creationId xmlns:a16="http://schemas.microsoft.com/office/drawing/2014/main" id="{268D0102-5519-CE3C-C970-5FD5BDB1EB65}"/>
              </a:ext>
            </a:extLst>
          </p:cNvPr>
          <p:cNvSpPr txBox="1"/>
          <p:nvPr/>
        </p:nvSpPr>
        <p:spPr>
          <a:xfrm>
            <a:off x="1528876" y="4096513"/>
            <a:ext cx="2538375" cy="2031325"/>
          </a:xfrm>
          <a:prstGeom prst="rect">
            <a:avLst/>
          </a:prstGeom>
          <a:noFill/>
        </p:spPr>
        <p:txBody>
          <a:bodyPr wrap="square" rtlCol="0">
            <a:spAutoFit/>
          </a:bodyPr>
          <a:lstStyle/>
          <a:p>
            <a:r>
              <a:rPr lang="de-CH" i="1" dirty="0"/>
              <a:t>Melden Sie uns Ihre Kurse und Weiter-</a:t>
            </a:r>
            <a:r>
              <a:rPr lang="de-CH" i="1" dirty="0" err="1"/>
              <a:t>bildungsanlässe</a:t>
            </a:r>
            <a:r>
              <a:rPr lang="de-CH" i="1" dirty="0"/>
              <a:t>. </a:t>
            </a:r>
          </a:p>
          <a:p>
            <a:endParaRPr lang="de-CH" i="1" dirty="0"/>
          </a:p>
          <a:p>
            <a:r>
              <a:rPr lang="de-CH" i="1" dirty="0"/>
              <a:t>Wir publizieren diese auf </a:t>
            </a:r>
            <a:r>
              <a:rPr lang="de-CH" i="1" dirty="0" err="1">
                <a:solidFill>
                  <a:schemeClr val="accent1"/>
                </a:solidFill>
              </a:rPr>
              <a:t>kindundkirche.ch</a:t>
            </a:r>
            <a:r>
              <a:rPr lang="de-CH" i="1" dirty="0">
                <a:solidFill>
                  <a:schemeClr val="accent1"/>
                </a:solidFill>
              </a:rPr>
              <a:t>/kurs-veranstaltungen</a:t>
            </a:r>
          </a:p>
        </p:txBody>
      </p:sp>
    </p:spTree>
    <p:extLst>
      <p:ext uri="{BB962C8B-B14F-4D97-AF65-F5344CB8AC3E}">
        <p14:creationId xmlns:p14="http://schemas.microsoft.com/office/powerpoint/2010/main" val="112915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terial zum kind. 1/21 «Solidarität und Nächstenliebe»">
            <a:extLst>
              <a:ext uri="{FF2B5EF4-FFF2-40B4-BE49-F238E27FC236}">
                <a16:creationId xmlns:a16="http://schemas.microsoft.com/office/drawing/2014/main" id="{8BB6CE4D-0B83-B391-F01A-C93748F5555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1379355">
            <a:off x="3781948" y="445590"/>
            <a:ext cx="5216373" cy="521637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93E69CB-6409-D03F-D84A-338FB3AAE6A8}"/>
              </a:ext>
            </a:extLst>
          </p:cNvPr>
          <p:cNvSpPr>
            <a:spLocks noGrp="1"/>
          </p:cNvSpPr>
          <p:nvPr>
            <p:ph type="title"/>
          </p:nvPr>
        </p:nvSpPr>
        <p:spPr/>
        <p:txBody>
          <a:bodyPr/>
          <a:lstStyle/>
          <a:p>
            <a:r>
              <a:rPr lang="de-CH" dirty="0">
                <a:solidFill>
                  <a:schemeClr val="accent1"/>
                </a:solidFill>
              </a:rPr>
              <a:t>Kind &amp; Solidarität</a:t>
            </a:r>
          </a:p>
        </p:txBody>
      </p:sp>
      <p:sp>
        <p:nvSpPr>
          <p:cNvPr id="3" name="Inhaltsplatzhalter 2">
            <a:extLst>
              <a:ext uri="{FF2B5EF4-FFF2-40B4-BE49-F238E27FC236}">
                <a16:creationId xmlns:a16="http://schemas.microsoft.com/office/drawing/2014/main" id="{D01C9698-0176-BF62-3B01-04743AE13C3F}"/>
              </a:ext>
            </a:extLst>
          </p:cNvPr>
          <p:cNvSpPr>
            <a:spLocks noGrp="1"/>
          </p:cNvSpPr>
          <p:nvPr>
            <p:ph idx="1"/>
          </p:nvPr>
        </p:nvSpPr>
        <p:spPr>
          <a:xfrm>
            <a:off x="838200" y="2536557"/>
            <a:ext cx="3521659" cy="3827666"/>
          </a:xfrm>
        </p:spPr>
        <p:txBody>
          <a:bodyPr>
            <a:normAutofit fontScale="92500"/>
          </a:bodyPr>
          <a:lstStyle/>
          <a:p>
            <a:pPr marL="0" indent="0">
              <a:buNone/>
            </a:pPr>
            <a:r>
              <a:rPr lang="de-CH" sz="2400" dirty="0"/>
              <a:t>• Informiert und sensibilisiert Kinder über die Lebens-situation von Kindern in benachteiligten Ländern </a:t>
            </a:r>
          </a:p>
          <a:p>
            <a:pPr marL="0" indent="0">
              <a:buNone/>
            </a:pPr>
            <a:r>
              <a:rPr lang="de-CH" sz="2400" dirty="0"/>
              <a:t>• Dossiers zu den Projekt-ländern mit Lebensberichten, Spielen, Rezepten, Bastel-ideen und Geschichten </a:t>
            </a:r>
          </a:p>
          <a:p>
            <a:pPr marL="0" indent="0">
              <a:buNone/>
            </a:pPr>
            <a:r>
              <a:rPr lang="de-CH" sz="2400" dirty="0"/>
              <a:t>• Sammlung für Ausbildungs- und Kinderprojekte von vier Missions- und Hilfswerken</a:t>
            </a:r>
          </a:p>
        </p:txBody>
      </p:sp>
      <p:pic>
        <p:nvPicPr>
          <p:cNvPr id="4100" name="Picture 4" descr="kind. 1/21: Solidarität und Nächstenliebe">
            <a:extLst>
              <a:ext uri="{FF2B5EF4-FFF2-40B4-BE49-F238E27FC236}">
                <a16:creationId xmlns:a16="http://schemas.microsoft.com/office/drawing/2014/main" id="{A4F2B3D7-72B1-7A3C-22BD-9BB7F80768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70848" y="2497425"/>
            <a:ext cx="2985946" cy="4220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827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0F6A7-0FF2-1E3D-FF00-2E4AEDC76B69}"/>
              </a:ext>
            </a:extLst>
          </p:cNvPr>
          <p:cNvSpPr>
            <a:spLocks noGrp="1"/>
          </p:cNvSpPr>
          <p:nvPr>
            <p:ph type="title"/>
          </p:nvPr>
        </p:nvSpPr>
        <p:spPr/>
        <p:txBody>
          <a:bodyPr/>
          <a:lstStyle/>
          <a:p>
            <a:r>
              <a:rPr lang="de-CH" dirty="0">
                <a:solidFill>
                  <a:schemeClr val="accent1"/>
                </a:solidFill>
              </a:rPr>
              <a:t>Spenden &amp; Kollekten     Sekretariat</a:t>
            </a:r>
          </a:p>
        </p:txBody>
      </p:sp>
      <p:sp>
        <p:nvSpPr>
          <p:cNvPr id="3" name="Inhaltsplatzhalter 2">
            <a:extLst>
              <a:ext uri="{FF2B5EF4-FFF2-40B4-BE49-F238E27FC236}">
                <a16:creationId xmlns:a16="http://schemas.microsoft.com/office/drawing/2014/main" id="{DC4DEB8B-5B98-0D49-97DE-DCB949F0EBE8}"/>
              </a:ext>
            </a:extLst>
          </p:cNvPr>
          <p:cNvSpPr>
            <a:spLocks noGrp="1"/>
          </p:cNvSpPr>
          <p:nvPr>
            <p:ph sz="half" idx="2"/>
          </p:nvPr>
        </p:nvSpPr>
        <p:spPr>
          <a:xfrm>
            <a:off x="839788" y="1638605"/>
            <a:ext cx="5157787" cy="2004365"/>
          </a:xfrm>
        </p:spPr>
        <p:txBody>
          <a:bodyPr/>
          <a:lstStyle/>
          <a:p>
            <a:pPr marL="0" indent="0">
              <a:buNone/>
            </a:pPr>
            <a:r>
              <a:rPr lang="de-CH" sz="2400" dirty="0"/>
              <a:t>Gerne nehmen wir Spenden </a:t>
            </a:r>
            <a:br>
              <a:rPr lang="de-CH" sz="2400" dirty="0"/>
            </a:br>
            <a:r>
              <a:rPr lang="de-CH" sz="2400" dirty="0"/>
              <a:t>und Kollekten entgegen, wenn </a:t>
            </a:r>
            <a:br>
              <a:rPr lang="de-CH" sz="2400" dirty="0"/>
            </a:br>
            <a:r>
              <a:rPr lang="de-CH" sz="2400" dirty="0"/>
              <a:t>Sie unsere Arbeit unterstützen wollen. </a:t>
            </a:r>
          </a:p>
          <a:p>
            <a:pPr marL="0" indent="0">
              <a:buNone/>
            </a:pPr>
            <a:r>
              <a:rPr lang="de-CH" sz="2400" dirty="0"/>
              <a:t>Die Arbeit des Verbandes ist </a:t>
            </a:r>
            <a:br>
              <a:rPr lang="de-CH" sz="2400" dirty="0"/>
            </a:br>
            <a:r>
              <a:rPr lang="de-CH" sz="2400" dirty="0"/>
              <a:t>nicht selbsttragend. Vielen Dank!</a:t>
            </a:r>
          </a:p>
          <a:p>
            <a:pPr marL="0" indent="0">
              <a:buNone/>
            </a:pPr>
            <a:endParaRPr lang="de-CH" dirty="0"/>
          </a:p>
        </p:txBody>
      </p:sp>
      <p:sp>
        <p:nvSpPr>
          <p:cNvPr id="6" name="Inhaltsplatzhalter 5">
            <a:extLst>
              <a:ext uri="{FF2B5EF4-FFF2-40B4-BE49-F238E27FC236}">
                <a16:creationId xmlns:a16="http://schemas.microsoft.com/office/drawing/2014/main" id="{C5280ABC-BA68-6079-9E4D-86013F9C20BF}"/>
              </a:ext>
            </a:extLst>
          </p:cNvPr>
          <p:cNvSpPr>
            <a:spLocks noGrp="1"/>
          </p:cNvSpPr>
          <p:nvPr>
            <p:ph sz="quarter" idx="4"/>
          </p:nvPr>
        </p:nvSpPr>
        <p:spPr>
          <a:xfrm>
            <a:off x="6172200" y="1638606"/>
            <a:ext cx="5183188" cy="2194560"/>
          </a:xfrm>
        </p:spPr>
        <p:txBody>
          <a:bodyPr>
            <a:normAutofit/>
          </a:bodyPr>
          <a:lstStyle/>
          <a:p>
            <a:pPr marL="0" indent="0">
              <a:buNone/>
            </a:pPr>
            <a:r>
              <a:rPr lang="de-CH" sz="2400" dirty="0"/>
              <a:t>Sekretariat &amp; Laden: </a:t>
            </a:r>
            <a:br>
              <a:rPr lang="de-CH" sz="2400" dirty="0"/>
            </a:br>
            <a:r>
              <a:rPr lang="de-CH" sz="2400" dirty="0"/>
              <a:t>Mo bis Do, 8.30–11.30 Uhr </a:t>
            </a:r>
          </a:p>
          <a:p>
            <a:pPr marL="0" indent="0">
              <a:buNone/>
            </a:pPr>
            <a:r>
              <a:rPr lang="de-CH" sz="2400" dirty="0" err="1"/>
              <a:t>Chileweg</a:t>
            </a:r>
            <a:r>
              <a:rPr lang="de-CH" sz="2400" dirty="0"/>
              <a:t> 1, 8415 Berg am Irchel</a:t>
            </a:r>
            <a:br>
              <a:rPr lang="de-CH" sz="2400" dirty="0"/>
            </a:br>
            <a:r>
              <a:rPr lang="de-CH" sz="2400" dirty="0"/>
              <a:t>052 318 18 32, </a:t>
            </a:r>
            <a:r>
              <a:rPr lang="de-CH" sz="2400" dirty="0" err="1"/>
              <a:t>info@kindundkirche.ch</a:t>
            </a:r>
            <a:br>
              <a:rPr lang="de-CH" sz="2400" dirty="0"/>
            </a:br>
            <a:r>
              <a:rPr lang="de-CH" sz="2400" dirty="0" err="1">
                <a:solidFill>
                  <a:schemeClr val="accent1"/>
                </a:solidFill>
              </a:rPr>
              <a:t>www.kindundkirche.ch</a:t>
            </a:r>
            <a:r>
              <a:rPr lang="de-CH" sz="2400" dirty="0">
                <a:solidFill>
                  <a:schemeClr val="accent1"/>
                </a:solidFill>
              </a:rPr>
              <a:t> </a:t>
            </a:r>
          </a:p>
        </p:txBody>
      </p:sp>
      <p:pic>
        <p:nvPicPr>
          <p:cNvPr id="5122" name="Picture 2">
            <a:extLst>
              <a:ext uri="{FF2B5EF4-FFF2-40B4-BE49-F238E27FC236}">
                <a16:creationId xmlns:a16="http://schemas.microsoft.com/office/drawing/2014/main" id="{F6904CED-FAE1-3C12-B3DF-DE047265AF2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590887"/>
            <a:ext cx="12192000" cy="32652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4956849-2AFD-4F60-B8E5-ACB238A7CF7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770923" y="3590887"/>
            <a:ext cx="3413481" cy="222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84FCB-E1E2-D9C8-A68B-46CF689B9048}"/>
              </a:ext>
            </a:extLst>
          </p:cNvPr>
          <p:cNvSpPr>
            <a:spLocks noGrp="1"/>
          </p:cNvSpPr>
          <p:nvPr>
            <p:ph type="title"/>
          </p:nvPr>
        </p:nvSpPr>
        <p:spPr/>
        <p:txBody>
          <a:bodyPr/>
          <a:lstStyle/>
          <a:p>
            <a:r>
              <a:rPr lang="de-CH" dirty="0">
                <a:solidFill>
                  <a:schemeClr val="accent1"/>
                </a:solidFill>
              </a:rPr>
              <a:t>Vorstand</a:t>
            </a:r>
          </a:p>
        </p:txBody>
      </p:sp>
      <p:pic>
        <p:nvPicPr>
          <p:cNvPr id="10" name="Grafik 9" descr="Ein Bild, das Farbigkeit, Kunst enthält.&#10;&#10;Automatisch generierte Beschreibung">
            <a:extLst>
              <a:ext uri="{FF2B5EF4-FFF2-40B4-BE49-F238E27FC236}">
                <a16:creationId xmlns:a16="http://schemas.microsoft.com/office/drawing/2014/main" id="{898ABEFE-2BBF-88F9-3EE7-3ABB083946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53886"/>
            <a:ext cx="12192000" cy="2504114"/>
          </a:xfrm>
          <a:prstGeom prst="rect">
            <a:avLst/>
          </a:prstGeom>
        </p:spPr>
      </p:pic>
      <p:sp>
        <p:nvSpPr>
          <p:cNvPr id="5" name="Inhaltsplatzhalter 4">
            <a:extLst>
              <a:ext uri="{FF2B5EF4-FFF2-40B4-BE49-F238E27FC236}">
                <a16:creationId xmlns:a16="http://schemas.microsoft.com/office/drawing/2014/main" id="{AB660FA2-8998-2F79-96ED-55A0D0BD2E84}"/>
              </a:ext>
            </a:extLst>
          </p:cNvPr>
          <p:cNvSpPr>
            <a:spLocks noGrp="1"/>
          </p:cNvSpPr>
          <p:nvPr>
            <p:ph idx="1"/>
          </p:nvPr>
        </p:nvSpPr>
        <p:spPr/>
        <p:txBody>
          <a:bodyPr>
            <a:normAutofit/>
          </a:bodyPr>
          <a:lstStyle/>
          <a:p>
            <a:pPr marL="0" indent="0">
              <a:spcBef>
                <a:spcPts val="400"/>
              </a:spcBef>
              <a:buNone/>
            </a:pPr>
            <a:r>
              <a:rPr lang="de-CH" sz="2400" dirty="0"/>
              <a:t>Präsidium: Personelles, Kommunikation, Basisausbildung, </a:t>
            </a:r>
            <a:r>
              <a:rPr lang="de-CH" sz="2400" dirty="0" err="1"/>
              <a:t>kind</a:t>
            </a:r>
            <a:r>
              <a:rPr lang="de-CH" sz="2400" dirty="0"/>
              <a:t>.</a:t>
            </a:r>
            <a:br>
              <a:rPr lang="de-CH" sz="2400" dirty="0"/>
            </a:br>
            <a:r>
              <a:rPr lang="de-CH" sz="2400" b="1" dirty="0"/>
              <a:t>Wilma Finze-Michaelsen, Pfarrerin</a:t>
            </a:r>
          </a:p>
          <a:p>
            <a:pPr marL="0" indent="0">
              <a:spcBef>
                <a:spcPts val="400"/>
              </a:spcBef>
              <a:buNone/>
            </a:pPr>
            <a:endParaRPr lang="de-CH" sz="2400" dirty="0"/>
          </a:p>
          <a:p>
            <a:pPr marL="0" indent="0">
              <a:spcBef>
                <a:spcPts val="400"/>
              </a:spcBef>
              <a:buNone/>
            </a:pPr>
            <a:r>
              <a:rPr lang="de-CH" sz="2400" dirty="0"/>
              <a:t>Geschäftsleitung: Finanzen, Verkauf, Kind &amp; Solidarität</a:t>
            </a:r>
            <a:br>
              <a:rPr lang="de-CH" sz="2400" dirty="0"/>
            </a:br>
            <a:r>
              <a:rPr lang="de-CH" sz="2400" b="1" dirty="0"/>
              <a:t>Therese Schmid</a:t>
            </a:r>
          </a:p>
          <a:p>
            <a:pPr marL="0" indent="0">
              <a:spcBef>
                <a:spcPts val="400"/>
              </a:spcBef>
              <a:buNone/>
            </a:pPr>
            <a:endParaRPr lang="de-CH" sz="2400" dirty="0"/>
          </a:p>
          <a:p>
            <a:pPr marL="0" indent="0">
              <a:spcBef>
                <a:spcPts val="400"/>
              </a:spcBef>
              <a:buNone/>
            </a:pPr>
            <a:r>
              <a:rPr lang="de-CH" sz="2400" dirty="0"/>
              <a:t>Ressorts: Kiki, Internetauftritt</a:t>
            </a:r>
            <a:br>
              <a:rPr lang="de-CH" sz="2400" dirty="0"/>
            </a:br>
            <a:r>
              <a:rPr lang="de-CH" sz="2400" b="1" dirty="0"/>
              <a:t>Markus </a:t>
            </a:r>
            <a:r>
              <a:rPr lang="de-CH" sz="2400" b="1" dirty="0" err="1"/>
              <a:t>Fässler</a:t>
            </a:r>
            <a:r>
              <a:rPr lang="de-CH" sz="2400" b="1" dirty="0"/>
              <a:t>, Pfarrer</a:t>
            </a:r>
          </a:p>
        </p:txBody>
      </p:sp>
      <p:pic>
        <p:nvPicPr>
          <p:cNvPr id="4" name="Grafik 3">
            <a:extLst>
              <a:ext uri="{FF2B5EF4-FFF2-40B4-BE49-F238E27FC236}">
                <a16:creationId xmlns:a16="http://schemas.microsoft.com/office/drawing/2014/main" id="{3DDD6274-6B28-F830-51FC-760505FCC9D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t="48848" r="38601" b="6542"/>
          <a:stretch/>
        </p:blipFill>
        <p:spPr>
          <a:xfrm>
            <a:off x="7118647" y="2538776"/>
            <a:ext cx="5073353" cy="3773124"/>
          </a:xfrm>
          <a:prstGeom prst="rect">
            <a:avLst/>
          </a:prstGeom>
        </p:spPr>
      </p:pic>
    </p:spTree>
    <p:extLst>
      <p:ext uri="{BB962C8B-B14F-4D97-AF65-F5344CB8AC3E}">
        <p14:creationId xmlns:p14="http://schemas.microsoft.com/office/powerpoint/2010/main" val="354250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84FCB-E1E2-D9C8-A68B-46CF689B9048}"/>
              </a:ext>
            </a:extLst>
          </p:cNvPr>
          <p:cNvSpPr>
            <a:spLocks noGrp="1"/>
          </p:cNvSpPr>
          <p:nvPr>
            <p:ph type="title"/>
          </p:nvPr>
        </p:nvSpPr>
        <p:spPr/>
        <p:txBody>
          <a:bodyPr/>
          <a:lstStyle/>
          <a:p>
            <a:r>
              <a:rPr lang="de-CH" dirty="0">
                <a:solidFill>
                  <a:schemeClr val="accent1"/>
                </a:solidFill>
              </a:rPr>
              <a:t>Verband Kind und Kirche …</a:t>
            </a:r>
          </a:p>
        </p:txBody>
      </p:sp>
      <p:pic>
        <p:nvPicPr>
          <p:cNvPr id="10" name="Grafik 9" descr="Ein Bild, das Farbigkeit, Kunst enthält.&#10;&#10;Automatisch generierte Beschreibung">
            <a:extLst>
              <a:ext uri="{FF2B5EF4-FFF2-40B4-BE49-F238E27FC236}">
                <a16:creationId xmlns:a16="http://schemas.microsoft.com/office/drawing/2014/main" id="{898ABEFE-2BBF-88F9-3EE7-3ABB083946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53886"/>
            <a:ext cx="12192000" cy="2504114"/>
          </a:xfrm>
          <a:prstGeom prst="rect">
            <a:avLst/>
          </a:prstGeom>
        </p:spPr>
      </p:pic>
      <p:sp>
        <p:nvSpPr>
          <p:cNvPr id="5" name="Inhaltsplatzhalter 4">
            <a:extLst>
              <a:ext uri="{FF2B5EF4-FFF2-40B4-BE49-F238E27FC236}">
                <a16:creationId xmlns:a16="http://schemas.microsoft.com/office/drawing/2014/main" id="{AB660FA2-8998-2F79-96ED-55A0D0BD2E84}"/>
              </a:ext>
            </a:extLst>
          </p:cNvPr>
          <p:cNvSpPr>
            <a:spLocks noGrp="1"/>
          </p:cNvSpPr>
          <p:nvPr>
            <p:ph idx="1"/>
          </p:nvPr>
        </p:nvSpPr>
        <p:spPr/>
        <p:txBody>
          <a:bodyPr>
            <a:normAutofit/>
          </a:bodyPr>
          <a:lstStyle/>
          <a:p>
            <a:pPr marL="0" indent="0">
              <a:buNone/>
            </a:pPr>
            <a:r>
              <a:rPr lang="de-CH" sz="2400" dirty="0"/>
              <a:t>… ist ein Zusammenschluss von 19 reformierten Kantonalkirchen </a:t>
            </a:r>
            <a:br>
              <a:rPr lang="de-CH" sz="2400" dirty="0"/>
            </a:br>
            <a:r>
              <a:rPr lang="de-CH" sz="2400" dirty="0"/>
              <a:t>(AG, AR-AI, BL, BS, BE-JU-SO, GL, GR, LU, NW, OW, SG, SH, SZ, TG, UR, ZG, ZH) und der Evangelisch-methodistischen Kirche Schweiz im Arbeitsbereich Kind und Kirche mit je ihren Delegierten.</a:t>
            </a:r>
          </a:p>
          <a:p>
            <a:pPr marL="0" indent="0">
              <a:spcBef>
                <a:spcPts val="1600"/>
              </a:spcBef>
              <a:buNone/>
            </a:pPr>
            <a:r>
              <a:rPr lang="de-CH" sz="2400" dirty="0"/>
              <a:t>… unterstützt mit ihren Produkten und Angeboten Lehrpersonen, </a:t>
            </a:r>
            <a:r>
              <a:rPr lang="de-CH" sz="2400" dirty="0" err="1"/>
              <a:t>Sozialdiakon:innen</a:t>
            </a:r>
            <a:r>
              <a:rPr lang="de-CH" sz="2400" dirty="0"/>
              <a:t>, </a:t>
            </a:r>
            <a:r>
              <a:rPr lang="de-CH" sz="2400" dirty="0" err="1"/>
              <a:t>Katechet:innen</a:t>
            </a:r>
            <a:r>
              <a:rPr lang="de-CH" sz="2400" dirty="0"/>
              <a:t>, Pfarrpersonen und Freiwillige </a:t>
            </a:r>
            <a:br>
              <a:rPr lang="de-CH" sz="2400" dirty="0"/>
            </a:br>
            <a:r>
              <a:rPr lang="de-CH" sz="2400" dirty="0"/>
              <a:t>beim Vorbereiten des Religionsunterrichts, </a:t>
            </a:r>
            <a:r>
              <a:rPr lang="de-CH" sz="2400" dirty="0" err="1"/>
              <a:t>Fiire</a:t>
            </a:r>
            <a:r>
              <a:rPr lang="de-CH" sz="2400" dirty="0"/>
              <a:t> mit de </a:t>
            </a:r>
            <a:r>
              <a:rPr lang="de-CH" sz="2400" dirty="0" err="1"/>
              <a:t>Chliine</a:t>
            </a:r>
            <a:r>
              <a:rPr lang="de-CH" sz="2400" dirty="0"/>
              <a:t>, der Kinderkirche, Sonntagschule, Erlebnistage und Familienangebote</a:t>
            </a:r>
          </a:p>
        </p:txBody>
      </p:sp>
      <p:sp>
        <p:nvSpPr>
          <p:cNvPr id="8" name="Textfeld 7">
            <a:extLst>
              <a:ext uri="{FF2B5EF4-FFF2-40B4-BE49-F238E27FC236}">
                <a16:creationId xmlns:a16="http://schemas.microsoft.com/office/drawing/2014/main" id="{92E5453A-AE43-7A67-9D1F-ADEA31F2AEAE}"/>
              </a:ext>
            </a:extLst>
          </p:cNvPr>
          <p:cNvSpPr txBox="1"/>
          <p:nvPr/>
        </p:nvSpPr>
        <p:spPr>
          <a:xfrm rot="636757">
            <a:off x="6261969" y="481857"/>
            <a:ext cx="2478881" cy="523220"/>
          </a:xfrm>
          <a:prstGeom prst="rect">
            <a:avLst/>
          </a:prstGeom>
          <a:noFill/>
        </p:spPr>
        <p:txBody>
          <a:bodyPr wrap="square" rtlCol="0">
            <a:spAutoFit/>
          </a:bodyPr>
          <a:lstStyle/>
          <a:p>
            <a:r>
              <a:rPr lang="de-CH" sz="2800" b="1" dirty="0">
                <a:solidFill>
                  <a:schemeClr val="accent1"/>
                </a:solidFill>
                <a:cs typeface="Aharoni" panose="02010803020104030203" pitchFamily="2" charset="-79"/>
              </a:rPr>
              <a:t>Dachverband</a:t>
            </a:r>
          </a:p>
        </p:txBody>
      </p:sp>
    </p:spTree>
    <p:extLst>
      <p:ext uri="{BB962C8B-B14F-4D97-AF65-F5344CB8AC3E}">
        <p14:creationId xmlns:p14="http://schemas.microsoft.com/office/powerpoint/2010/main" val="289226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Farbigkeit, Kunst enthält.&#10;&#10;Automatisch generierte Beschreibung">
            <a:extLst>
              <a:ext uri="{FF2B5EF4-FFF2-40B4-BE49-F238E27FC236}">
                <a16:creationId xmlns:a16="http://schemas.microsoft.com/office/drawing/2014/main" id="{C4907E5C-FCE1-6BD1-8BAE-522DA71DF2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353886"/>
            <a:ext cx="12192000" cy="2504114"/>
          </a:xfrm>
          <a:prstGeom prst="rect">
            <a:avLst/>
          </a:prstGeom>
        </p:spPr>
      </p:pic>
      <p:sp>
        <p:nvSpPr>
          <p:cNvPr id="2" name="Titel 1">
            <a:extLst>
              <a:ext uri="{FF2B5EF4-FFF2-40B4-BE49-F238E27FC236}">
                <a16:creationId xmlns:a16="http://schemas.microsoft.com/office/drawing/2014/main" id="{7942FB12-EDB1-E8E9-8AF3-5CB97AC7466B}"/>
              </a:ext>
            </a:extLst>
          </p:cNvPr>
          <p:cNvSpPr>
            <a:spLocks noGrp="1"/>
          </p:cNvSpPr>
          <p:nvPr>
            <p:ph type="title"/>
          </p:nvPr>
        </p:nvSpPr>
        <p:spPr/>
        <p:txBody>
          <a:bodyPr/>
          <a:lstStyle/>
          <a:p>
            <a:r>
              <a:rPr lang="de-CH" dirty="0">
                <a:solidFill>
                  <a:schemeClr val="accent1"/>
                </a:solidFill>
              </a:rPr>
              <a:t>Geschichte</a:t>
            </a:r>
          </a:p>
        </p:txBody>
      </p:sp>
      <p:sp>
        <p:nvSpPr>
          <p:cNvPr id="4" name="Inhaltsplatzhalter 3">
            <a:extLst>
              <a:ext uri="{FF2B5EF4-FFF2-40B4-BE49-F238E27FC236}">
                <a16:creationId xmlns:a16="http://schemas.microsoft.com/office/drawing/2014/main" id="{610DEFE4-DB11-EF28-9095-F456046141FC}"/>
              </a:ext>
            </a:extLst>
          </p:cNvPr>
          <p:cNvSpPr>
            <a:spLocks noGrp="1"/>
          </p:cNvSpPr>
          <p:nvPr>
            <p:ph idx="1"/>
          </p:nvPr>
        </p:nvSpPr>
        <p:spPr>
          <a:xfrm>
            <a:off x="838200" y="1642746"/>
            <a:ext cx="10463784" cy="3872916"/>
          </a:xfrm>
        </p:spPr>
        <p:txBody>
          <a:bodyPr>
            <a:normAutofit/>
          </a:bodyPr>
          <a:lstStyle/>
          <a:p>
            <a:pPr marL="933450" indent="-933450">
              <a:buNone/>
            </a:pPr>
            <a:r>
              <a:rPr lang="de-CH" sz="2400" b="1" dirty="0"/>
              <a:t>1953	</a:t>
            </a:r>
            <a:r>
              <a:rPr lang="de-CH" sz="2400" dirty="0"/>
              <a:t>Gründung des Deutschschweizerischen Sonntagschulverbandes (DSSV) </a:t>
            </a:r>
          </a:p>
          <a:p>
            <a:pPr marL="933450" indent="-933450">
              <a:buNone/>
            </a:pPr>
            <a:r>
              <a:rPr lang="de-CH" sz="2400" b="1" dirty="0"/>
              <a:t>1966</a:t>
            </a:r>
            <a:r>
              <a:rPr lang="de-CH" sz="2400" dirty="0"/>
              <a:t> 	Eröffnung des Sekretariats in Burgdorf (BE)</a:t>
            </a:r>
          </a:p>
          <a:p>
            <a:pPr marL="933450" indent="-933450">
              <a:buNone/>
            </a:pPr>
            <a:r>
              <a:rPr lang="de-CH" sz="2400" b="1" dirty="0"/>
              <a:t>1980</a:t>
            </a:r>
            <a:r>
              <a:rPr lang="de-CH" sz="2400" dirty="0"/>
              <a:t> 	Umzug nach Berg am Irchel (ZH) – </a:t>
            </a:r>
            <a:r>
              <a:rPr lang="de-CH" sz="2400" b="1" dirty="0">
                <a:solidFill>
                  <a:schemeClr val="accent1"/>
                </a:solidFill>
              </a:rPr>
              <a:t>Geschäftsstelle mit Laden</a:t>
            </a:r>
          </a:p>
          <a:p>
            <a:pPr marL="933450" indent="-933450">
              <a:buNone/>
            </a:pPr>
            <a:r>
              <a:rPr lang="de-CH" sz="2400" b="1" dirty="0"/>
              <a:t>1999	</a:t>
            </a:r>
            <a:r>
              <a:rPr lang="de-CH" sz="2400" dirty="0"/>
              <a:t>Namensänderung: KiK-Verband </a:t>
            </a:r>
          </a:p>
          <a:p>
            <a:pPr marL="933450" indent="-933450">
              <a:buNone/>
            </a:pPr>
            <a:r>
              <a:rPr lang="de-CH" sz="2400" b="1" dirty="0"/>
              <a:t>2017</a:t>
            </a:r>
            <a:r>
              <a:rPr lang="de-CH" sz="2400" dirty="0"/>
              <a:t> 	Namensänderung: Verband Kind und Kirche</a:t>
            </a:r>
          </a:p>
          <a:p>
            <a:pPr marL="933450" indent="-933450">
              <a:buNone/>
            </a:pPr>
            <a:r>
              <a:rPr lang="de-CH" sz="2400" b="1" dirty="0"/>
              <a:t>2014	</a:t>
            </a:r>
            <a:r>
              <a:rPr lang="de-CH" sz="2400" dirty="0"/>
              <a:t>Schweizerischer Sonntagschulverband (SSV) wird aufgelöst. Das Anliegen der Solidarität mit den Kindern anderer Länder und die Unterstützung von Kinderprojekten wird durch das neue Ressort «Kind und Solidarität» übernommen.</a:t>
            </a:r>
          </a:p>
        </p:txBody>
      </p:sp>
    </p:spTree>
    <p:extLst>
      <p:ext uri="{BB962C8B-B14F-4D97-AF65-F5344CB8AC3E}">
        <p14:creationId xmlns:p14="http://schemas.microsoft.com/office/powerpoint/2010/main" val="236532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760DF12-E974-C2FD-A6E9-47CC393205E6}"/>
              </a:ext>
            </a:extLst>
          </p:cNvPr>
          <p:cNvSpPr>
            <a:spLocks noGrp="1"/>
          </p:cNvSpPr>
          <p:nvPr>
            <p:ph type="title"/>
          </p:nvPr>
        </p:nvSpPr>
        <p:spPr/>
        <p:txBody>
          <a:bodyPr/>
          <a:lstStyle/>
          <a:p>
            <a:endParaRPr lang="de-CH"/>
          </a:p>
        </p:txBody>
      </p:sp>
      <p:pic>
        <p:nvPicPr>
          <p:cNvPr id="14" name="Inhaltsplatzhalter 13" descr="Ein Bild, das Schrift, Grafiken, Grafikdesign, Typografie enthält.&#10;&#10;Automatisch generierte Beschreibung">
            <a:extLst>
              <a:ext uri="{FF2B5EF4-FFF2-40B4-BE49-F238E27FC236}">
                <a16:creationId xmlns:a16="http://schemas.microsoft.com/office/drawing/2014/main" id="{DE7325E2-3A8D-700E-DF57-C79BCF7147C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64735" y="315169"/>
            <a:ext cx="8151976" cy="1375519"/>
          </a:xfrm>
        </p:spPr>
      </p:pic>
      <p:pic>
        <p:nvPicPr>
          <p:cNvPr id="18" name="Grafik 17" descr="Ein Bild, das Zeichnung, Frosch, Darstellung, Clipart enthält.&#10;&#10;Automatisch generierte Beschreibung">
            <a:extLst>
              <a:ext uri="{FF2B5EF4-FFF2-40B4-BE49-F238E27FC236}">
                <a16:creationId xmlns:a16="http://schemas.microsoft.com/office/drawing/2014/main" id="{341A2B7D-279E-E2BC-31D0-59370E96CF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5741" y="3686859"/>
            <a:ext cx="3411914" cy="3099917"/>
          </a:xfrm>
          <a:prstGeom prst="rect">
            <a:avLst/>
          </a:prstGeom>
        </p:spPr>
      </p:pic>
      <p:pic>
        <p:nvPicPr>
          <p:cNvPr id="16" name="Grafik 15" descr="Ein Bild, das Text, Menschliches Gesicht, Person, Mädchen enthält.&#10;&#10;Automatisch generierte Beschreibung">
            <a:extLst>
              <a:ext uri="{FF2B5EF4-FFF2-40B4-BE49-F238E27FC236}">
                <a16:creationId xmlns:a16="http://schemas.microsoft.com/office/drawing/2014/main" id="{C94E7E4C-783F-7856-8567-CA76925895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86118" y="1690688"/>
            <a:ext cx="5013503" cy="5167312"/>
          </a:xfrm>
          <a:prstGeom prst="rect">
            <a:avLst/>
          </a:prstGeom>
        </p:spPr>
      </p:pic>
      <p:sp>
        <p:nvSpPr>
          <p:cNvPr id="20" name="Textfeld 19">
            <a:extLst>
              <a:ext uri="{FF2B5EF4-FFF2-40B4-BE49-F238E27FC236}">
                <a16:creationId xmlns:a16="http://schemas.microsoft.com/office/drawing/2014/main" id="{8AF48145-BBE2-9C2C-9415-A169DF7DCAE8}"/>
              </a:ext>
            </a:extLst>
          </p:cNvPr>
          <p:cNvSpPr txBox="1"/>
          <p:nvPr/>
        </p:nvSpPr>
        <p:spPr>
          <a:xfrm>
            <a:off x="564735" y="1690688"/>
            <a:ext cx="6097424" cy="830997"/>
          </a:xfrm>
          <a:prstGeom prst="rect">
            <a:avLst/>
          </a:prstGeom>
          <a:noFill/>
        </p:spPr>
        <p:txBody>
          <a:bodyPr wrap="square">
            <a:spAutoFit/>
          </a:bodyPr>
          <a:lstStyle/>
          <a:p>
            <a:r>
              <a:rPr lang="de-CH" sz="2400" dirty="0">
                <a:effectLst/>
              </a:rPr>
              <a:t>Biblische Geschichten – Rätsel – Spiele</a:t>
            </a:r>
          </a:p>
          <a:p>
            <a:r>
              <a:rPr lang="de-CH" sz="2400" dirty="0">
                <a:effectLst/>
              </a:rPr>
              <a:t>Kreatives – Rezepte – Witze</a:t>
            </a:r>
          </a:p>
        </p:txBody>
      </p:sp>
      <p:sp>
        <p:nvSpPr>
          <p:cNvPr id="21" name="Textfeld 20">
            <a:extLst>
              <a:ext uri="{FF2B5EF4-FFF2-40B4-BE49-F238E27FC236}">
                <a16:creationId xmlns:a16="http://schemas.microsoft.com/office/drawing/2014/main" id="{6ABD45D2-88AA-6EA3-8840-AD45582DB19F}"/>
              </a:ext>
            </a:extLst>
          </p:cNvPr>
          <p:cNvSpPr txBox="1"/>
          <p:nvPr/>
        </p:nvSpPr>
        <p:spPr>
          <a:xfrm>
            <a:off x="564735" y="4272950"/>
            <a:ext cx="3539093" cy="2169825"/>
          </a:xfrm>
          <a:prstGeom prst="rect">
            <a:avLst/>
          </a:prstGeom>
          <a:noFill/>
        </p:spPr>
        <p:txBody>
          <a:bodyPr wrap="square">
            <a:spAutoFit/>
          </a:bodyPr>
          <a:lstStyle/>
          <a:p>
            <a:r>
              <a:rPr lang="de-CH" sz="2400" dirty="0">
                <a:effectLst/>
              </a:rPr>
              <a:t>Frisch,</a:t>
            </a:r>
            <a:br>
              <a:rPr lang="de-CH" sz="2400" dirty="0">
                <a:effectLst/>
              </a:rPr>
            </a:br>
            <a:r>
              <a:rPr lang="de-CH" sz="2400" dirty="0">
                <a:effectLst/>
              </a:rPr>
              <a:t>spannend und abwechslungsreich.</a:t>
            </a:r>
          </a:p>
          <a:p>
            <a:pPr>
              <a:spcBef>
                <a:spcPts val="1800"/>
              </a:spcBef>
            </a:pPr>
            <a:r>
              <a:rPr lang="de-CH" sz="2400" dirty="0">
                <a:effectLst/>
              </a:rPr>
              <a:t>8 Hefte pro Jahr für </a:t>
            </a:r>
            <a:br>
              <a:rPr lang="de-CH" sz="2400" dirty="0">
                <a:effectLst/>
              </a:rPr>
            </a:br>
            <a:r>
              <a:rPr lang="de-CH" sz="2400" dirty="0">
                <a:effectLst/>
              </a:rPr>
              <a:t>Kinder von 6 bis 9 Jahren.</a:t>
            </a:r>
          </a:p>
        </p:txBody>
      </p:sp>
      <p:sp>
        <p:nvSpPr>
          <p:cNvPr id="22" name="Textfeld 21">
            <a:extLst>
              <a:ext uri="{FF2B5EF4-FFF2-40B4-BE49-F238E27FC236}">
                <a16:creationId xmlns:a16="http://schemas.microsoft.com/office/drawing/2014/main" id="{F6B666EF-5900-9355-7527-319C4CD89D5D}"/>
              </a:ext>
            </a:extLst>
          </p:cNvPr>
          <p:cNvSpPr txBox="1"/>
          <p:nvPr/>
        </p:nvSpPr>
        <p:spPr>
          <a:xfrm>
            <a:off x="8088172" y="1798810"/>
            <a:ext cx="3539093" cy="2000548"/>
          </a:xfrm>
          <a:prstGeom prst="rect">
            <a:avLst/>
          </a:prstGeom>
          <a:noFill/>
        </p:spPr>
        <p:txBody>
          <a:bodyPr wrap="square">
            <a:spAutoFit/>
          </a:bodyPr>
          <a:lstStyle/>
          <a:p>
            <a:r>
              <a:rPr lang="de-CH" sz="2000" b="1" dirty="0">
                <a:effectLst/>
              </a:rPr>
              <a:t>Startaktion – gratis!</a:t>
            </a:r>
          </a:p>
          <a:p>
            <a:pPr marL="342900" indent="-342900">
              <a:buFont typeface="Arial" panose="020B0604020202020204" pitchFamily="34" charset="0"/>
              <a:buChar char="•"/>
            </a:pPr>
            <a:r>
              <a:rPr lang="de-CH" sz="2000" dirty="0"/>
              <a:t>Kiki-Heft eingepackt in einem informativen Mantelflyer für Eltern</a:t>
            </a:r>
          </a:p>
          <a:p>
            <a:pPr marL="342900" indent="-342900">
              <a:buFont typeface="Arial" panose="020B0604020202020204" pitchFamily="34" charset="0"/>
              <a:buChar char="•"/>
            </a:pPr>
            <a:r>
              <a:rPr lang="de-CH" sz="2000" dirty="0"/>
              <a:t>Faltbarer Frisbee für Kinder</a:t>
            </a:r>
            <a:endParaRPr lang="de-CH" sz="2400" dirty="0"/>
          </a:p>
          <a:p>
            <a:r>
              <a:rPr lang="de-CH" sz="2000" dirty="0"/>
              <a:t>Versand in C5-Kuverts!</a:t>
            </a:r>
            <a:endParaRPr lang="de-CH" dirty="0"/>
          </a:p>
        </p:txBody>
      </p:sp>
    </p:spTree>
    <p:extLst>
      <p:ext uri="{BB962C8B-B14F-4D97-AF65-F5344CB8AC3E}">
        <p14:creationId xmlns:p14="http://schemas.microsoft.com/office/powerpoint/2010/main" val="372560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760DF12-E974-C2FD-A6E9-47CC393205E6}"/>
              </a:ext>
            </a:extLst>
          </p:cNvPr>
          <p:cNvSpPr>
            <a:spLocks noGrp="1"/>
          </p:cNvSpPr>
          <p:nvPr>
            <p:ph type="title"/>
          </p:nvPr>
        </p:nvSpPr>
        <p:spPr/>
        <p:txBody>
          <a:bodyPr/>
          <a:lstStyle/>
          <a:p>
            <a:endParaRPr lang="de-CH"/>
          </a:p>
        </p:txBody>
      </p:sp>
      <p:pic>
        <p:nvPicPr>
          <p:cNvPr id="14" name="Inhaltsplatzhalter 13" descr="Ein Bild, das Schrift, Grafiken, Grafikdesign, Typografie enthält.&#10;&#10;Automatisch generierte Beschreibung">
            <a:extLst>
              <a:ext uri="{FF2B5EF4-FFF2-40B4-BE49-F238E27FC236}">
                <a16:creationId xmlns:a16="http://schemas.microsoft.com/office/drawing/2014/main" id="{DE7325E2-3A8D-700E-DF57-C79BCF7147C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64735" y="315169"/>
            <a:ext cx="8151976" cy="1375519"/>
          </a:xfrm>
        </p:spPr>
      </p:pic>
      <p:sp>
        <p:nvSpPr>
          <p:cNvPr id="20" name="Textfeld 19">
            <a:extLst>
              <a:ext uri="{FF2B5EF4-FFF2-40B4-BE49-F238E27FC236}">
                <a16:creationId xmlns:a16="http://schemas.microsoft.com/office/drawing/2014/main" id="{8AF48145-BBE2-9C2C-9415-A169DF7DCAE8}"/>
              </a:ext>
            </a:extLst>
          </p:cNvPr>
          <p:cNvSpPr txBox="1"/>
          <p:nvPr/>
        </p:nvSpPr>
        <p:spPr>
          <a:xfrm>
            <a:off x="623257" y="2188119"/>
            <a:ext cx="4182829" cy="3693319"/>
          </a:xfrm>
          <a:prstGeom prst="rect">
            <a:avLst/>
          </a:prstGeom>
          <a:noFill/>
        </p:spPr>
        <p:txBody>
          <a:bodyPr wrap="square">
            <a:spAutoFit/>
          </a:bodyPr>
          <a:lstStyle/>
          <a:p>
            <a:r>
              <a:rPr lang="de-CH" b="1" dirty="0">
                <a:effectLst/>
              </a:rPr>
              <a:t>Konzept und Anliegen</a:t>
            </a:r>
          </a:p>
          <a:p>
            <a:endParaRPr lang="de-CH" dirty="0">
              <a:effectLst/>
            </a:endParaRPr>
          </a:p>
          <a:p>
            <a:r>
              <a:rPr lang="de-CH" dirty="0">
                <a:effectLst/>
              </a:rPr>
              <a:t>Ein Beitrag zur Förderung und Erhaltung des christlichen Basiswissens für Kinder und Familien. Die wichtigsten biblischen Geschichten werden verbunden mit den Fragen und der Erlebniswelt der Kinder der 1.–4. Klasse erzählt.</a:t>
            </a:r>
          </a:p>
          <a:p>
            <a:endParaRPr lang="de-CH" dirty="0">
              <a:effectLst/>
            </a:endParaRPr>
          </a:p>
          <a:p>
            <a:r>
              <a:rPr lang="de-CH" dirty="0">
                <a:effectLst/>
              </a:rPr>
              <a:t>Gehaltvolle Hefte zum Kirchenjahr mit kreativen Anregungen für die Familie helfen kirchliche Feste ganzheitlich zu verstehen.</a:t>
            </a:r>
          </a:p>
        </p:txBody>
      </p:sp>
      <p:pic>
        <p:nvPicPr>
          <p:cNvPr id="3" name="Grafik 2" descr="Ein Bild, das Text, Buch, Cartoon enthält.&#10;&#10;Automatisch generierte Beschreibung">
            <a:extLst>
              <a:ext uri="{FF2B5EF4-FFF2-40B4-BE49-F238E27FC236}">
                <a16:creationId xmlns:a16="http://schemas.microsoft.com/office/drawing/2014/main" id="{C0A1996B-88F0-3917-E6F5-73B9BEB485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74334" y="2146620"/>
            <a:ext cx="7217666" cy="4649199"/>
          </a:xfrm>
          <a:prstGeom prst="rect">
            <a:avLst/>
          </a:prstGeom>
        </p:spPr>
      </p:pic>
      <p:sp>
        <p:nvSpPr>
          <p:cNvPr id="4" name="Textfeld 3">
            <a:extLst>
              <a:ext uri="{FF2B5EF4-FFF2-40B4-BE49-F238E27FC236}">
                <a16:creationId xmlns:a16="http://schemas.microsoft.com/office/drawing/2014/main" id="{9F638C0E-5E71-C31D-CADC-CE1CDECA4172}"/>
              </a:ext>
            </a:extLst>
          </p:cNvPr>
          <p:cNvSpPr txBox="1"/>
          <p:nvPr/>
        </p:nvSpPr>
        <p:spPr>
          <a:xfrm>
            <a:off x="5552237" y="1690688"/>
            <a:ext cx="5442509" cy="830997"/>
          </a:xfrm>
          <a:prstGeom prst="rect">
            <a:avLst/>
          </a:prstGeom>
          <a:noFill/>
        </p:spPr>
        <p:txBody>
          <a:bodyPr wrap="square" rtlCol="0">
            <a:spAutoFit/>
          </a:bodyPr>
          <a:lstStyle/>
          <a:p>
            <a:r>
              <a:rPr lang="de-CH" sz="1600" dirty="0"/>
              <a:t>… zum Auflegen, zum Verschenken als </a:t>
            </a:r>
            <a:r>
              <a:rPr lang="de-CH" sz="1600" dirty="0" err="1"/>
              <a:t>Bhaltis</a:t>
            </a:r>
            <a:r>
              <a:rPr lang="de-CH" sz="1600" dirty="0"/>
              <a:t>, im Unterricht einsetzen, für alle Kinder von der 1.–3. Klasse abonnieren oder den Eltern empfehlen …</a:t>
            </a:r>
          </a:p>
        </p:txBody>
      </p:sp>
    </p:spTree>
    <p:extLst>
      <p:ext uri="{BB962C8B-B14F-4D97-AF65-F5344CB8AC3E}">
        <p14:creationId xmlns:p14="http://schemas.microsoft.com/office/powerpoint/2010/main" val="307163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760DF12-E974-C2FD-A6E9-47CC393205E6}"/>
              </a:ext>
            </a:extLst>
          </p:cNvPr>
          <p:cNvSpPr>
            <a:spLocks noGrp="1"/>
          </p:cNvSpPr>
          <p:nvPr>
            <p:ph type="title"/>
          </p:nvPr>
        </p:nvSpPr>
        <p:spPr/>
        <p:txBody>
          <a:bodyPr/>
          <a:lstStyle/>
          <a:p>
            <a:endParaRPr lang="de-CH"/>
          </a:p>
        </p:txBody>
      </p:sp>
      <p:pic>
        <p:nvPicPr>
          <p:cNvPr id="14" name="Inhaltsplatzhalter 13" descr="Ein Bild, das Schrift, Grafiken, Grafikdesign, Typografie enthält.&#10;&#10;Automatisch generierte Beschreibung">
            <a:extLst>
              <a:ext uri="{FF2B5EF4-FFF2-40B4-BE49-F238E27FC236}">
                <a16:creationId xmlns:a16="http://schemas.microsoft.com/office/drawing/2014/main" id="{DE7325E2-3A8D-700E-DF57-C79BCF7147C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64735" y="315169"/>
            <a:ext cx="8151976" cy="1375519"/>
          </a:xfrm>
        </p:spPr>
      </p:pic>
      <p:sp>
        <p:nvSpPr>
          <p:cNvPr id="20" name="Textfeld 19">
            <a:extLst>
              <a:ext uri="{FF2B5EF4-FFF2-40B4-BE49-F238E27FC236}">
                <a16:creationId xmlns:a16="http://schemas.microsoft.com/office/drawing/2014/main" id="{8AF48145-BBE2-9C2C-9415-A169DF7DCAE8}"/>
              </a:ext>
            </a:extLst>
          </p:cNvPr>
          <p:cNvSpPr txBox="1"/>
          <p:nvPr/>
        </p:nvSpPr>
        <p:spPr>
          <a:xfrm>
            <a:off x="425358" y="2017506"/>
            <a:ext cx="2244690" cy="646331"/>
          </a:xfrm>
          <a:prstGeom prst="rect">
            <a:avLst/>
          </a:prstGeom>
          <a:noFill/>
        </p:spPr>
        <p:txBody>
          <a:bodyPr wrap="square">
            <a:spAutoFit/>
          </a:bodyPr>
          <a:lstStyle/>
          <a:p>
            <a:r>
              <a:rPr lang="de-CH" b="1" dirty="0">
                <a:effectLst/>
              </a:rPr>
              <a:t>Malwettbewerb</a:t>
            </a:r>
          </a:p>
          <a:p>
            <a:endParaRPr lang="de-CH" dirty="0">
              <a:effectLst/>
            </a:endParaRPr>
          </a:p>
        </p:txBody>
      </p:sp>
      <p:pic>
        <p:nvPicPr>
          <p:cNvPr id="4" name="Grafik 3" descr="Ein Bild, das Spielzeug, Tierfigur, Plüsch, Cartoon enthält.&#10;&#10;Automatisch generierte Beschreibung">
            <a:extLst>
              <a:ext uri="{FF2B5EF4-FFF2-40B4-BE49-F238E27FC236}">
                <a16:creationId xmlns:a16="http://schemas.microsoft.com/office/drawing/2014/main" id="{906FC509-CAE9-5DA9-8431-DBC040BA03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0805" y="2648101"/>
            <a:ext cx="3376483" cy="4090257"/>
          </a:xfrm>
          <a:prstGeom prst="rect">
            <a:avLst/>
          </a:prstGeom>
        </p:spPr>
      </p:pic>
      <p:sp>
        <p:nvSpPr>
          <p:cNvPr id="6" name="Textfeld 5">
            <a:extLst>
              <a:ext uri="{FF2B5EF4-FFF2-40B4-BE49-F238E27FC236}">
                <a16:creationId xmlns:a16="http://schemas.microsoft.com/office/drawing/2014/main" id="{70A2A720-F539-D8AE-5EF2-5CE896732CB7}"/>
              </a:ext>
            </a:extLst>
          </p:cNvPr>
          <p:cNvSpPr txBox="1"/>
          <p:nvPr/>
        </p:nvSpPr>
        <p:spPr>
          <a:xfrm>
            <a:off x="8594969" y="1997923"/>
            <a:ext cx="3376484" cy="646331"/>
          </a:xfrm>
          <a:prstGeom prst="rect">
            <a:avLst/>
          </a:prstGeom>
          <a:noFill/>
        </p:spPr>
        <p:txBody>
          <a:bodyPr wrap="square">
            <a:spAutoFit/>
          </a:bodyPr>
          <a:lstStyle/>
          <a:p>
            <a:r>
              <a:rPr lang="de-CH" b="1" dirty="0"/>
              <a:t>Kiki als kleine Handpuppe </a:t>
            </a:r>
            <a:br>
              <a:rPr lang="de-CH" b="1" dirty="0"/>
            </a:br>
            <a:r>
              <a:rPr lang="de-CH" b="1" dirty="0"/>
              <a:t>oder grosse Schosspuppe</a:t>
            </a:r>
          </a:p>
        </p:txBody>
      </p:sp>
      <p:pic>
        <p:nvPicPr>
          <p:cNvPr id="8" name="Grafik 7" descr="Ein Bild, das Entwurf, Zeichnung, Clipart, Lineart enthält.&#10;&#10;Automatisch generierte Beschreibung">
            <a:extLst>
              <a:ext uri="{FF2B5EF4-FFF2-40B4-BE49-F238E27FC236}">
                <a16:creationId xmlns:a16="http://schemas.microsoft.com/office/drawing/2014/main" id="{64B9D6A9-5ACA-DFD8-7EBE-275D1DD0B4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436" y="2663837"/>
            <a:ext cx="4371445" cy="4090258"/>
          </a:xfrm>
          <a:prstGeom prst="rect">
            <a:avLst/>
          </a:prstGeom>
        </p:spPr>
      </p:pic>
      <p:pic>
        <p:nvPicPr>
          <p:cNvPr id="11" name="Grafik 10" descr="Ein Bild, das Clipart, Animierter Cartoon, Frosch, Darstellung enthält.&#10;&#10;Automatisch generierte Beschreibung">
            <a:extLst>
              <a:ext uri="{FF2B5EF4-FFF2-40B4-BE49-F238E27FC236}">
                <a16:creationId xmlns:a16="http://schemas.microsoft.com/office/drawing/2014/main" id="{0D57F091-2E3C-4080-3490-D8630F4941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1242" y="4147718"/>
            <a:ext cx="2832730" cy="2606377"/>
          </a:xfrm>
          <a:prstGeom prst="rect">
            <a:avLst/>
          </a:prstGeom>
        </p:spPr>
      </p:pic>
      <p:sp>
        <p:nvSpPr>
          <p:cNvPr id="13" name="Textfeld 12">
            <a:extLst>
              <a:ext uri="{FF2B5EF4-FFF2-40B4-BE49-F238E27FC236}">
                <a16:creationId xmlns:a16="http://schemas.microsoft.com/office/drawing/2014/main" id="{AF9C00AB-B842-2073-9E40-3CF456DAF0A8}"/>
              </a:ext>
            </a:extLst>
          </p:cNvPr>
          <p:cNvSpPr txBox="1"/>
          <p:nvPr/>
        </p:nvSpPr>
        <p:spPr>
          <a:xfrm>
            <a:off x="4352544" y="1955136"/>
            <a:ext cx="4059545" cy="2031325"/>
          </a:xfrm>
          <a:prstGeom prst="rect">
            <a:avLst/>
          </a:prstGeom>
          <a:noFill/>
        </p:spPr>
        <p:txBody>
          <a:bodyPr wrap="square">
            <a:spAutoFit/>
          </a:bodyPr>
          <a:lstStyle/>
          <a:p>
            <a:r>
              <a:rPr lang="de-CH" b="1" dirty="0"/>
              <a:t>Kiki – die lustige und neugierige Schildkröte</a:t>
            </a:r>
          </a:p>
          <a:p>
            <a:endParaRPr lang="de-CH" dirty="0"/>
          </a:p>
          <a:p>
            <a:r>
              <a:rPr lang="de-CH" dirty="0"/>
              <a:t>Eine Identifikationsfigur, welche in der Kinderkirche berührt und anspricht. Sie begleitet durch das Heft mit ihren Fragen und philosophischen Überlegungen.</a:t>
            </a:r>
          </a:p>
        </p:txBody>
      </p:sp>
    </p:spTree>
    <p:extLst>
      <p:ext uri="{BB962C8B-B14F-4D97-AF65-F5344CB8AC3E}">
        <p14:creationId xmlns:p14="http://schemas.microsoft.com/office/powerpoint/2010/main" val="40750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Inhaltsplatzhalter 17" descr="Ein Bild, das Text, Menschliches Gesicht, Computer, Person enthält.&#10;&#10;Automatisch generierte Beschreibung">
            <a:extLst>
              <a:ext uri="{FF2B5EF4-FFF2-40B4-BE49-F238E27FC236}">
                <a16:creationId xmlns:a16="http://schemas.microsoft.com/office/drawing/2014/main" id="{E756632B-64AC-F5F6-473A-A286E4C321BC}"/>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59834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6AE57-06EF-B5F1-8E12-7F66D5EDCD46}"/>
              </a:ext>
            </a:extLst>
          </p:cNvPr>
          <p:cNvSpPr>
            <a:spLocks noGrp="1"/>
          </p:cNvSpPr>
          <p:nvPr>
            <p:ph type="title"/>
          </p:nvPr>
        </p:nvSpPr>
        <p:spPr>
          <a:xfrm>
            <a:off x="838200" y="284660"/>
            <a:ext cx="10515600" cy="1325563"/>
          </a:xfrm>
        </p:spPr>
        <p:txBody>
          <a:bodyPr/>
          <a:lstStyle/>
          <a:p>
            <a:r>
              <a:rPr lang="de-CH" dirty="0">
                <a:solidFill>
                  <a:schemeClr val="accent1"/>
                </a:solidFill>
              </a:rPr>
              <a:t>Online Shop</a:t>
            </a:r>
          </a:p>
        </p:txBody>
      </p:sp>
      <p:sp>
        <p:nvSpPr>
          <p:cNvPr id="3" name="Inhaltsplatzhalter 2">
            <a:extLst>
              <a:ext uri="{FF2B5EF4-FFF2-40B4-BE49-F238E27FC236}">
                <a16:creationId xmlns:a16="http://schemas.microsoft.com/office/drawing/2014/main" id="{26FFDAAA-0AE4-3EDC-BB7D-C7A5D7F64AD7}"/>
              </a:ext>
            </a:extLst>
          </p:cNvPr>
          <p:cNvSpPr>
            <a:spLocks noGrp="1"/>
          </p:cNvSpPr>
          <p:nvPr>
            <p:ph idx="1"/>
          </p:nvPr>
        </p:nvSpPr>
        <p:spPr>
          <a:xfrm>
            <a:off x="789243" y="2487697"/>
            <a:ext cx="10515600" cy="4351338"/>
          </a:xfrm>
        </p:spPr>
        <p:txBody>
          <a:bodyPr/>
          <a:lstStyle/>
          <a:p>
            <a:pPr marL="0" indent="0">
              <a:buNone/>
            </a:pPr>
            <a:r>
              <a:rPr lang="de-CH" dirty="0"/>
              <a:t>Fachliteratur • Kinderbibeln • Bilder- und Erzählbücher • Kamishibai Erzähltheater • Erzählschiene • Musik • Lieder • Spiele • Geschenke • Kreatives • Bastelbögen</a:t>
            </a:r>
          </a:p>
          <a:p>
            <a:pPr marL="0" indent="0">
              <a:buNone/>
            </a:pPr>
            <a:endParaRPr lang="de-CH" dirty="0"/>
          </a:p>
        </p:txBody>
      </p:sp>
      <p:pic>
        <p:nvPicPr>
          <p:cNvPr id="1026" name="Picture 2" descr="Das Leben des Mose – Escape-Room-Spiel zur Bibel">
            <a:extLst>
              <a:ext uri="{FF2B5EF4-FFF2-40B4-BE49-F238E27FC236}">
                <a16:creationId xmlns:a16="http://schemas.microsoft.com/office/drawing/2014/main" id="{567C7024-773D-9BC8-0DF0-1784C639D1D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1189181">
            <a:off x="7018789" y="85869"/>
            <a:ext cx="2908457" cy="2060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Stille erfahren und beten mit Kindern">
            <a:extLst>
              <a:ext uri="{FF2B5EF4-FFF2-40B4-BE49-F238E27FC236}">
                <a16:creationId xmlns:a16="http://schemas.microsoft.com/office/drawing/2014/main" id="{E5EFD59B-41A4-AEB9-7929-13710ABD06D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09122">
            <a:off x="348456" y="3869011"/>
            <a:ext cx="2560069" cy="2794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Advent und Weihnachten mit Legematerial gestalten">
            <a:extLst>
              <a:ext uri="{FF2B5EF4-FFF2-40B4-BE49-F238E27FC236}">
                <a16:creationId xmlns:a16="http://schemas.microsoft.com/office/drawing/2014/main" id="{66E75586-DB92-F633-E048-8FDB2A941D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219398">
            <a:off x="2728271" y="3827005"/>
            <a:ext cx="2529991" cy="2819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Sternenweg nach Bethlehem">
            <a:extLst>
              <a:ext uri="{FF2B5EF4-FFF2-40B4-BE49-F238E27FC236}">
                <a16:creationId xmlns:a16="http://schemas.microsoft.com/office/drawing/2014/main" id="{D0BD880F-73A3-B80B-90DA-3BC37ABC08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332445">
            <a:off x="4094183" y="61541"/>
            <a:ext cx="3035896" cy="2141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a:extLst>
              <a:ext uri="{FF2B5EF4-FFF2-40B4-BE49-F238E27FC236}">
                <a16:creationId xmlns:a16="http://schemas.microsoft.com/office/drawing/2014/main" id="{0BAF6F39-BAFD-C45E-5872-E9AEA6691C8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53240" y="3236932"/>
            <a:ext cx="4930976" cy="36210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CD6F910-A935-4826-4F90-C5ADA5FFED9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94476" y="1217651"/>
            <a:ext cx="3517961" cy="12969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aleidoskop klein">
            <a:extLst>
              <a:ext uri="{FF2B5EF4-FFF2-40B4-BE49-F238E27FC236}">
                <a16:creationId xmlns:a16="http://schemas.microsoft.com/office/drawing/2014/main" id="{8021486B-F19C-0AC7-7AB0-0D5FBD8C473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597644" y="4238714"/>
            <a:ext cx="1420480" cy="240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64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in Bild, das Text, Box, Allgemeine Versorgung, Kinderkunst enthält.&#10;&#10;Automatisch generierte Beschreibung">
            <a:extLst>
              <a:ext uri="{FF2B5EF4-FFF2-40B4-BE49-F238E27FC236}">
                <a16:creationId xmlns:a16="http://schemas.microsoft.com/office/drawing/2014/main" id="{4012ACC2-1B68-93EF-8AB9-8C3297A1B5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90250" y="365124"/>
            <a:ext cx="8401748" cy="5958763"/>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5570771-45FE-3DDF-B658-89CF034BC43E}"/>
              </a:ext>
            </a:extLst>
          </p:cNvPr>
          <p:cNvSpPr>
            <a:spLocks noGrp="1"/>
          </p:cNvSpPr>
          <p:nvPr>
            <p:ph type="title"/>
          </p:nvPr>
        </p:nvSpPr>
        <p:spPr>
          <a:xfrm>
            <a:off x="838200" y="226137"/>
            <a:ext cx="3822189" cy="1899912"/>
          </a:xfrm>
        </p:spPr>
        <p:txBody>
          <a:bodyPr>
            <a:normAutofit/>
          </a:bodyPr>
          <a:lstStyle/>
          <a:p>
            <a:r>
              <a:rPr lang="de-CH" sz="4000" dirty="0" err="1">
                <a:solidFill>
                  <a:schemeClr val="accent1"/>
                </a:solidFill>
              </a:rPr>
              <a:t>farbenspiel.family</a:t>
            </a:r>
            <a:endParaRPr lang="de-CH" sz="4000" dirty="0">
              <a:solidFill>
                <a:schemeClr val="accent1"/>
              </a:solidFill>
            </a:endParaRPr>
          </a:p>
        </p:txBody>
      </p:sp>
      <p:sp>
        <p:nvSpPr>
          <p:cNvPr id="3" name="Inhaltsplatzhalter 2">
            <a:extLst>
              <a:ext uri="{FF2B5EF4-FFF2-40B4-BE49-F238E27FC236}">
                <a16:creationId xmlns:a16="http://schemas.microsoft.com/office/drawing/2014/main" id="{93C9947F-B213-3684-FD28-B01F534C474E}"/>
              </a:ext>
            </a:extLst>
          </p:cNvPr>
          <p:cNvSpPr>
            <a:spLocks noGrp="1"/>
          </p:cNvSpPr>
          <p:nvPr>
            <p:ph idx="1"/>
          </p:nvPr>
        </p:nvSpPr>
        <p:spPr>
          <a:xfrm>
            <a:off x="838200" y="1614902"/>
            <a:ext cx="3963538" cy="3742762"/>
          </a:xfrm>
        </p:spPr>
        <p:txBody>
          <a:bodyPr>
            <a:normAutofit/>
          </a:bodyPr>
          <a:lstStyle/>
          <a:p>
            <a:pPr marL="0" indent="0">
              <a:buNone/>
            </a:pPr>
            <a:r>
              <a:rPr lang="de-CH" sz="2000" dirty="0"/>
              <a:t>• 8 Broschüren • Begleitkarten für den Versand • Geschenk-Box mit Geschenkideen • Tipps für Kirchgemeinden</a:t>
            </a:r>
          </a:p>
          <a:p>
            <a:pPr marL="0" indent="0">
              <a:buNone/>
            </a:pPr>
            <a:r>
              <a:rPr lang="de-CH" sz="2000" dirty="0">
                <a:solidFill>
                  <a:schemeClr val="accent1"/>
                </a:solidFill>
              </a:rPr>
              <a:t>Homepage </a:t>
            </a:r>
            <a:r>
              <a:rPr lang="de-CH" sz="2000" dirty="0" err="1">
                <a:solidFill>
                  <a:schemeClr val="accent1"/>
                </a:solidFill>
              </a:rPr>
              <a:t>farbenspiel.family</a:t>
            </a:r>
            <a:endParaRPr lang="de-CH" sz="2000" dirty="0">
              <a:solidFill>
                <a:schemeClr val="accent1"/>
              </a:solidFill>
            </a:endParaRPr>
          </a:p>
        </p:txBody>
      </p:sp>
      <p:sp>
        <p:nvSpPr>
          <p:cNvPr id="4" name="AutoShape 4">
            <a:extLst>
              <a:ext uri="{FF2B5EF4-FFF2-40B4-BE49-F238E27FC236}">
                <a16:creationId xmlns:a16="http://schemas.microsoft.com/office/drawing/2014/main" id="{A36F5B4E-C8BB-1829-572B-9734483B67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AutoShape 6">
            <a:extLst>
              <a:ext uri="{FF2B5EF4-FFF2-40B4-BE49-F238E27FC236}">
                <a16:creationId xmlns:a16="http://schemas.microsoft.com/office/drawing/2014/main" id="{D28CC14D-C9CE-980E-5F80-85CF7682CFD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6" name="AutoShape 8">
            <a:extLst>
              <a:ext uri="{FF2B5EF4-FFF2-40B4-BE49-F238E27FC236}">
                <a16:creationId xmlns:a16="http://schemas.microsoft.com/office/drawing/2014/main" id="{8FCF96A3-4290-3E51-71E5-CF9895E1B0A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7" name="AutoShape 10">
            <a:extLst>
              <a:ext uri="{FF2B5EF4-FFF2-40B4-BE49-F238E27FC236}">
                <a16:creationId xmlns:a16="http://schemas.microsoft.com/office/drawing/2014/main" id="{FC54AA68-407F-19E8-3BC3-6C6F92990C84}"/>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9" name="Grafik 8" descr="Ein Bild, das Kinderkunst, Grafikdesign enthält.&#10;&#10;Automatisch generierte Beschreibung">
            <a:extLst>
              <a:ext uri="{FF2B5EF4-FFF2-40B4-BE49-F238E27FC236}">
                <a16:creationId xmlns:a16="http://schemas.microsoft.com/office/drawing/2014/main" id="{98E9DC4B-9BA1-EA22-90F3-82060D7F7810}"/>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 y="3232588"/>
            <a:ext cx="4862558" cy="3518827"/>
          </a:xfrm>
          <a:prstGeom prst="rect">
            <a:avLst/>
          </a:prstGeom>
          <a:ln>
            <a:noFill/>
          </a:ln>
          <a:effectLst>
            <a:softEdge rad="112500"/>
          </a:effectLst>
        </p:spPr>
      </p:pic>
    </p:spTree>
    <p:extLst>
      <p:ext uri="{BB962C8B-B14F-4D97-AF65-F5344CB8AC3E}">
        <p14:creationId xmlns:p14="http://schemas.microsoft.com/office/powerpoint/2010/main" val="277663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Rotviolet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742</Words>
  <Application>Microsoft Macintosh PowerPoint</Application>
  <PresentationFormat>Breitbild</PresentationFormat>
  <Paragraphs>76</Paragraphs>
  <Slides>14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Office</vt:lpstr>
      <vt:lpstr>Inhalt</vt:lpstr>
      <vt:lpstr>Verband Kind und Kirche …</vt:lpstr>
      <vt:lpstr>Geschichte</vt:lpstr>
      <vt:lpstr>PowerPoint-Präsentation</vt:lpstr>
      <vt:lpstr>PowerPoint-Präsentation</vt:lpstr>
      <vt:lpstr>PowerPoint-Präsentation</vt:lpstr>
      <vt:lpstr>PowerPoint-Präsentation</vt:lpstr>
      <vt:lpstr>Online Shop</vt:lpstr>
      <vt:lpstr>farbenspiel.family</vt:lpstr>
      <vt:lpstr>Religionspädagogisches Fachmagazin kind.</vt:lpstr>
      <vt:lpstr>Weiterbildung &amp; Kurse  Ausschreibung auf der Homepage</vt:lpstr>
      <vt:lpstr>Kind &amp; Solidarität</vt:lpstr>
      <vt:lpstr>Spenden &amp; Kollekten     Sekretariat</vt:lpstr>
      <vt:lpstr>Vorstand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Inhalt</dc:title>
  <dc:creator>Markus Fässler</dc:creator>
  <cp:lastModifiedBy>Markus Fässler</cp:lastModifiedBy>
  <cp:revision>26</cp:revision>
  <cp:lastPrinted>2023-06-01T07:33:30Z</cp:lastPrinted>
  <dcterms:created xsi:type="dcterms:W3CDTF">2023-05-31T12:19:40Z</dcterms:created>
  <dcterms:modified xsi:type="dcterms:W3CDTF">2023-06-01T08:11:31Z</dcterms:modified>
</cp:coreProperties>
</file>