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65" r:id="rId5"/>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3" pos="567" userDrawn="1">
          <p15:clr>
            <a:srgbClr val="A4A3A4"/>
          </p15:clr>
        </p15:guide>
        <p15:guide id="4" pos="4195" userDrawn="1">
          <p15:clr>
            <a:srgbClr val="A4A3A4"/>
          </p15:clr>
        </p15:guide>
        <p15:guide id="5" pos="294" userDrawn="1">
          <p15:clr>
            <a:srgbClr val="A4A3A4"/>
          </p15:clr>
        </p15:guide>
        <p15:guide id="6" pos="4468" userDrawn="1">
          <p15:clr>
            <a:srgbClr val="A4A3A4"/>
          </p15:clr>
        </p15:guide>
        <p15:guide id="7" orient="horz" pos="147" userDrawn="1">
          <p15:clr>
            <a:srgbClr val="A4A3A4"/>
          </p15:clr>
        </p15:guide>
        <p15:guide id="8" orient="horz" pos="1553" userDrawn="1">
          <p15:clr>
            <a:srgbClr val="A4A3A4"/>
          </p15:clr>
        </p15:guide>
        <p15:guide id="9" orient="horz" pos="6452" userDrawn="1">
          <p15:clr>
            <a:srgbClr val="A4A3A4"/>
          </p15:clr>
        </p15:guide>
        <p15:guide id="10" orient="horz" pos="6021" userDrawn="1">
          <p15:clr>
            <a:srgbClr val="A4A3A4"/>
          </p15:clr>
        </p15:guide>
        <p15:guide id="11" orient="horz" pos="531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78"/>
  </p:normalViewPr>
  <p:slideViewPr>
    <p:cSldViewPr snapToGrid="0" snapToObjects="1" showGuides="1">
      <p:cViewPr varScale="1">
        <p:scale>
          <a:sx n="49" d="100"/>
          <a:sy n="49" d="100"/>
        </p:scale>
        <p:origin x="2394" y="66"/>
      </p:cViewPr>
      <p:guideLst>
        <p:guide orient="horz" pos="3368"/>
        <p:guide pos="2381"/>
        <p:guide pos="567"/>
        <p:guide pos="4195"/>
        <p:guide pos="294"/>
        <p:guide pos="4468"/>
        <p:guide orient="horz" pos="147"/>
        <p:guide orient="horz" pos="1553"/>
        <p:guide orient="horz" pos="6452"/>
        <p:guide orient="horz" pos="6021"/>
        <p:guide orient="horz" pos="5318"/>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5025BD-3136-6A4E-9B02-C3454B0EFD3E}" type="datetimeFigureOut">
              <a:rPr lang="de-DE" smtClean="0"/>
              <a:t>01.04.2026</a:t>
            </a:fld>
            <a:endParaRPr lang="de-DE"/>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4EE4E2-3FD4-5E49-91F5-6FCFDAFCE752}" type="slidenum">
              <a:rPr lang="de-DE" smtClean="0"/>
              <a:t>‹Nr.›</a:t>
            </a:fld>
            <a:endParaRPr lang="de-DE"/>
          </a:p>
        </p:txBody>
      </p:sp>
    </p:spTree>
    <p:extLst>
      <p:ext uri="{BB962C8B-B14F-4D97-AF65-F5344CB8AC3E}">
        <p14:creationId xmlns:p14="http://schemas.microsoft.com/office/powerpoint/2010/main" val="1538285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16" name="Grafik 15">
            <a:extLst>
              <a:ext uri="{FF2B5EF4-FFF2-40B4-BE49-F238E27FC236}">
                <a16:creationId xmlns:a16="http://schemas.microsoft.com/office/drawing/2014/main" id="{EC8EFB87-73F4-3740-B8C5-A9457397C2A9}"/>
              </a:ext>
            </a:extLst>
          </p:cNvPr>
          <p:cNvPicPr>
            <a:picLocks noChangeAspect="1"/>
          </p:cNvPicPr>
          <p:nvPr userDrawn="1"/>
        </p:nvPicPr>
        <p:blipFill>
          <a:blip r:embed="rId2"/>
          <a:stretch>
            <a:fillRect/>
          </a:stretch>
        </p:blipFill>
        <p:spPr>
          <a:xfrm>
            <a:off x="844967" y="9829643"/>
            <a:ext cx="4228683" cy="483279"/>
          </a:xfrm>
          <a:prstGeom prst="rect">
            <a:avLst/>
          </a:prstGeom>
        </p:spPr>
      </p:pic>
    </p:spTree>
    <p:extLst>
      <p:ext uri="{BB962C8B-B14F-4D97-AF65-F5344CB8AC3E}">
        <p14:creationId xmlns:p14="http://schemas.microsoft.com/office/powerpoint/2010/main" val="52618999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0" tIns="0" rIns="0" bIns="0" rtlCol="0" anchor="t" anchorCtr="0">
            <a:normAutofit/>
          </a:bodyPr>
          <a:lstStyle/>
          <a:p>
            <a:r>
              <a:rPr lang="de-DE" dirty="0"/>
              <a:t>Mastertitelformat bearbeiten</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0" tIns="0" rIns="0" bIns="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Tree>
    <p:extLst>
      <p:ext uri="{BB962C8B-B14F-4D97-AF65-F5344CB8AC3E}">
        <p14:creationId xmlns:p14="http://schemas.microsoft.com/office/powerpoint/2010/main" val="71176415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755934" rtl="0" eaLnBrk="1" latinLnBrk="0" hangingPunct="1">
        <a:lnSpc>
          <a:spcPct val="90000"/>
        </a:lnSpc>
        <a:spcBef>
          <a:spcPct val="0"/>
        </a:spcBef>
        <a:buNone/>
        <a:defRPr sz="2000" b="1" kern="1200">
          <a:solidFill>
            <a:schemeClr val="bg1"/>
          </a:solidFill>
          <a:latin typeface="+mj-lt"/>
          <a:ea typeface="+mj-ea"/>
          <a:cs typeface="+mj-cs"/>
        </a:defRPr>
      </a:lvl1pPr>
    </p:titleStyle>
    <p:bodyStyle>
      <a:lvl1pPr marL="0" indent="0" algn="l" defTabSz="755934" rtl="0" eaLnBrk="1" latinLnBrk="0" hangingPunct="1">
        <a:lnSpc>
          <a:spcPct val="90000"/>
        </a:lnSpc>
        <a:spcBef>
          <a:spcPts val="827"/>
        </a:spcBef>
        <a:buFontTx/>
        <a:buNone/>
        <a:defRPr sz="1000" kern="1200">
          <a:solidFill>
            <a:schemeClr val="tx1"/>
          </a:solidFill>
          <a:latin typeface="+mn-lt"/>
          <a:ea typeface="+mn-ea"/>
          <a:cs typeface="+mn-cs"/>
        </a:defRPr>
      </a:lvl1pPr>
      <a:lvl2pPr marL="377967"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2pPr>
      <a:lvl3pPr marL="755934"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3pPr>
      <a:lvl4pPr marL="1133901"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4pPr>
      <a:lvl5pPr marL="1511869"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DDA6358B-1A0D-AD45-96C7-D0C731EFA2B6}"/>
              </a:ext>
            </a:extLst>
          </p:cNvPr>
          <p:cNvSpPr/>
          <p:nvPr/>
        </p:nvSpPr>
        <p:spPr>
          <a:xfrm>
            <a:off x="468000" y="233364"/>
            <a:ext cx="6624950" cy="223202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de-DE" dirty="0"/>
          </a:p>
        </p:txBody>
      </p:sp>
      <p:pic>
        <p:nvPicPr>
          <p:cNvPr id="17" name="Grafik 16">
            <a:extLst>
              <a:ext uri="{FF2B5EF4-FFF2-40B4-BE49-F238E27FC236}">
                <a16:creationId xmlns:a16="http://schemas.microsoft.com/office/drawing/2014/main" id="{0B03F7F5-5D68-CD46-915A-6FD5EF655F8D}"/>
              </a:ext>
            </a:extLst>
          </p:cNvPr>
          <p:cNvPicPr>
            <a:picLocks noChangeAspect="1"/>
          </p:cNvPicPr>
          <p:nvPr/>
        </p:nvPicPr>
        <p:blipFill>
          <a:blip r:embed="rId2">
            <a:alphaModFix amt="25000"/>
          </a:blip>
          <a:srcRect/>
          <a:stretch/>
        </p:blipFill>
        <p:spPr>
          <a:xfrm>
            <a:off x="466725" y="238222"/>
            <a:ext cx="6626225" cy="2229918"/>
          </a:xfrm>
          <a:prstGeom prst="rect">
            <a:avLst/>
          </a:prstGeom>
        </p:spPr>
      </p:pic>
      <p:pic>
        <p:nvPicPr>
          <p:cNvPr id="6" name="Grafik 5">
            <a:extLst>
              <a:ext uri="{FF2B5EF4-FFF2-40B4-BE49-F238E27FC236}">
                <a16:creationId xmlns:a16="http://schemas.microsoft.com/office/drawing/2014/main" id="{92D987AF-B472-7542-B016-E21BC3C7E048}"/>
              </a:ext>
            </a:extLst>
          </p:cNvPr>
          <p:cNvPicPr>
            <a:picLocks noChangeAspect="1"/>
          </p:cNvPicPr>
          <p:nvPr/>
        </p:nvPicPr>
        <p:blipFill>
          <a:blip r:embed="rId3"/>
          <a:stretch>
            <a:fillRect/>
          </a:stretch>
        </p:blipFill>
        <p:spPr>
          <a:xfrm>
            <a:off x="734292" y="492964"/>
            <a:ext cx="1620000" cy="858657"/>
          </a:xfrm>
          <a:prstGeom prst="rect">
            <a:avLst/>
          </a:prstGeom>
        </p:spPr>
      </p:pic>
      <p:sp>
        <p:nvSpPr>
          <p:cNvPr id="14" name="Untertitel 2">
            <a:extLst>
              <a:ext uri="{FF2B5EF4-FFF2-40B4-BE49-F238E27FC236}">
                <a16:creationId xmlns:a16="http://schemas.microsoft.com/office/drawing/2014/main" id="{896DD727-3102-D741-B19E-B253441B230A}"/>
              </a:ext>
            </a:extLst>
          </p:cNvPr>
          <p:cNvSpPr txBox="1">
            <a:spLocks/>
          </p:cNvSpPr>
          <p:nvPr/>
        </p:nvSpPr>
        <p:spPr>
          <a:xfrm>
            <a:off x="900000" y="2699999"/>
            <a:ext cx="5759999" cy="1542165"/>
          </a:xfrm>
          <a:prstGeom prst="rect">
            <a:avLst/>
          </a:prstGeom>
        </p:spPr>
        <p:txBody>
          <a:bodyPr vert="horz" lIns="0" tIns="0" rIns="0" bIns="0" rtlCol="0">
            <a:noAutofit/>
          </a:bodyPr>
          <a:lstStyle>
            <a:lvl1pPr marL="0" indent="0" algn="l" defTabSz="755934" rtl="0" eaLnBrk="1" latinLnBrk="0" hangingPunct="1">
              <a:lnSpc>
                <a:spcPct val="90000"/>
              </a:lnSpc>
              <a:spcBef>
                <a:spcPts val="827"/>
              </a:spcBef>
              <a:buFontTx/>
              <a:buNone/>
              <a:defRPr sz="1000" kern="1200">
                <a:solidFill>
                  <a:schemeClr val="tx1"/>
                </a:solidFill>
                <a:latin typeface="+mn-lt"/>
                <a:ea typeface="+mn-ea"/>
                <a:cs typeface="+mn-cs"/>
              </a:defRPr>
            </a:lvl1pPr>
            <a:lvl2pPr marL="377967"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2pPr>
            <a:lvl3pPr marL="755934"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3pPr>
            <a:lvl4pPr marL="1133901"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4pPr>
            <a:lvl5pPr marL="1511869"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nSpc>
                <a:spcPct val="100000"/>
              </a:lnSpc>
            </a:pPr>
            <a:r>
              <a:rPr lang="de-CH" dirty="0"/>
              <a:t>Theater...? Einfach machen! Niederschwellig und ohne grossen Aufwand lassen sich mit theaterpädagogischen Werkzeugen Geschichten so aufbereiten, dass sie von den Kindern im Rollenspiel erlebt werden können. Ab wann kann ich etwas vor Publikum zeigen? Welche verschiedenen Methoden gibt es dafür? Wie bringe ich ein fertiges Theaterstück auf die Bühne? Worauf muss ich bei der Regieführung achten und wie unterstütze ich die Akteur*innen optimal? Was ist bei der Stückwahl zu beachten und wie gelingt es mir, selbst ein Skript zu schreiben? An unserem Kurstag sind wir freudig und ganz praktisch ausprobierend miteinander unterwegs. Bisher gemachte Theater Erfahrungen werden mit eingebunden und Fragen aufgenommen. Ziel des Kurses ist es, eine kleine theaterpädagogische Werkzeugkiste und viel Mut zum Theaterspiel mit auf den Weg zu bekommen.</a:t>
            </a:r>
          </a:p>
          <a:p>
            <a:pPr>
              <a:lnSpc>
                <a:spcPct val="100000"/>
              </a:lnSpc>
            </a:pPr>
            <a:endParaRPr lang="de-CH" dirty="0"/>
          </a:p>
        </p:txBody>
      </p:sp>
      <p:sp>
        <p:nvSpPr>
          <p:cNvPr id="16" name="Titel 1">
            <a:extLst>
              <a:ext uri="{FF2B5EF4-FFF2-40B4-BE49-F238E27FC236}">
                <a16:creationId xmlns:a16="http://schemas.microsoft.com/office/drawing/2014/main" id="{975E2565-1E4B-3144-B13A-3D63A44AB57B}"/>
              </a:ext>
            </a:extLst>
          </p:cNvPr>
          <p:cNvSpPr txBox="1">
            <a:spLocks/>
          </p:cNvSpPr>
          <p:nvPr/>
        </p:nvSpPr>
        <p:spPr>
          <a:xfrm>
            <a:off x="897115" y="1693527"/>
            <a:ext cx="5669757" cy="689187"/>
          </a:xfrm>
          <a:prstGeom prst="rect">
            <a:avLst/>
          </a:prstGeom>
        </p:spPr>
        <p:txBody>
          <a:bodyPr vert="horz" lIns="0" tIns="0" rIns="0" bIns="0" rtlCol="0" anchor="t" anchorCtr="0">
            <a:noAutofit/>
          </a:bodyPr>
          <a:lstStyle>
            <a:lvl1pPr algn="l" defTabSz="755934" rtl="0" eaLnBrk="1" latinLnBrk="0" hangingPunct="1">
              <a:lnSpc>
                <a:spcPct val="90000"/>
              </a:lnSpc>
              <a:spcBef>
                <a:spcPct val="0"/>
              </a:spcBef>
              <a:buNone/>
              <a:defRPr sz="2000" b="1" kern="1200">
                <a:solidFill>
                  <a:schemeClr val="bg1"/>
                </a:solidFill>
                <a:latin typeface="+mj-lt"/>
                <a:ea typeface="+mj-ea"/>
                <a:cs typeface="+mj-cs"/>
              </a:defRPr>
            </a:lvl1pPr>
          </a:lstStyle>
          <a:p>
            <a:pPr>
              <a:lnSpc>
                <a:spcPct val="100000"/>
              </a:lnSpc>
            </a:pPr>
            <a:r>
              <a:rPr lang="de-CH" dirty="0"/>
              <a:t>Theater…? Einfach machen!</a:t>
            </a:r>
            <a:br>
              <a:rPr lang="de-CH" dirty="0"/>
            </a:br>
            <a:endParaRPr lang="de-CH" dirty="0"/>
          </a:p>
        </p:txBody>
      </p:sp>
      <p:graphicFrame>
        <p:nvGraphicFramePr>
          <p:cNvPr id="18" name="Tabelle 17">
            <a:extLst>
              <a:ext uri="{FF2B5EF4-FFF2-40B4-BE49-F238E27FC236}">
                <a16:creationId xmlns:a16="http://schemas.microsoft.com/office/drawing/2014/main" id="{DB4FDCA3-02CE-5B40-B216-412A261A352A}"/>
              </a:ext>
            </a:extLst>
          </p:cNvPr>
          <p:cNvGraphicFramePr>
            <a:graphicFrameLocks noGrp="1"/>
          </p:cNvGraphicFramePr>
          <p:nvPr>
            <p:extLst>
              <p:ext uri="{D42A27DB-BD31-4B8C-83A1-F6EECF244321}">
                <p14:modId xmlns:p14="http://schemas.microsoft.com/office/powerpoint/2010/main" val="2206553778"/>
              </p:ext>
            </p:extLst>
          </p:nvPr>
        </p:nvGraphicFramePr>
        <p:xfrm>
          <a:off x="899999" y="4392883"/>
          <a:ext cx="5760000" cy="3187983"/>
        </p:xfrm>
        <a:graphic>
          <a:graphicData uri="http://schemas.openxmlformats.org/drawingml/2006/table">
            <a:tbl>
              <a:tblPr firstRow="1" bandRow="1">
                <a:tableStyleId>{5C22544A-7EE6-4342-B048-85BDC9FD1C3A}</a:tableStyleId>
              </a:tblPr>
              <a:tblGrid>
                <a:gridCol w="1271904">
                  <a:extLst>
                    <a:ext uri="{9D8B030D-6E8A-4147-A177-3AD203B41FA5}">
                      <a16:colId xmlns:a16="http://schemas.microsoft.com/office/drawing/2014/main" val="114753889"/>
                    </a:ext>
                  </a:extLst>
                </a:gridCol>
                <a:gridCol w="4488096">
                  <a:extLst>
                    <a:ext uri="{9D8B030D-6E8A-4147-A177-3AD203B41FA5}">
                      <a16:colId xmlns:a16="http://schemas.microsoft.com/office/drawing/2014/main" val="3337332183"/>
                    </a:ext>
                  </a:extLst>
                </a:gridCol>
              </a:tblGrid>
              <a:tr h="368303">
                <a:tc>
                  <a:txBody>
                    <a:bodyPr/>
                    <a:lstStyle/>
                    <a:p>
                      <a:r>
                        <a:rPr lang="de-DE" sz="1000" b="0" dirty="0">
                          <a:solidFill>
                            <a:schemeClr val="tx1"/>
                          </a:solidFill>
                        </a:rPr>
                        <a:t>Datum</a:t>
                      </a:r>
                    </a:p>
                  </a:txBody>
                  <a:tcPr marL="0" marR="0" marT="0" marB="0">
                    <a:noFill/>
                  </a:tcPr>
                </a:tc>
                <a:tc>
                  <a:txBody>
                    <a:bodyPr/>
                    <a:lstStyle/>
                    <a:p>
                      <a:r>
                        <a:rPr lang="de-DE" sz="1000" dirty="0">
                          <a:solidFill>
                            <a:schemeClr val="tx1"/>
                          </a:solidFill>
                        </a:rPr>
                        <a:t>29. September 2026</a:t>
                      </a:r>
                      <a:r>
                        <a:rPr lang="de-DE" sz="1000" baseline="0" dirty="0">
                          <a:solidFill>
                            <a:schemeClr val="tx1"/>
                          </a:solidFill>
                        </a:rPr>
                        <a:t>, 9:30h bis 16:00h</a:t>
                      </a:r>
                      <a:endParaRPr lang="de-DE" sz="1000" dirty="0">
                        <a:solidFill>
                          <a:schemeClr val="tx1"/>
                        </a:solidFill>
                      </a:endParaRPr>
                    </a:p>
                  </a:txBody>
                  <a:tcPr marL="0" marR="0" marT="0" marB="0">
                    <a:noFill/>
                  </a:tcPr>
                </a:tc>
                <a:extLst>
                  <a:ext uri="{0D108BD9-81ED-4DB2-BD59-A6C34878D82A}">
                    <a16:rowId xmlns:a16="http://schemas.microsoft.com/office/drawing/2014/main" val="2087738668"/>
                  </a:ext>
                </a:extLst>
              </a:tr>
              <a:tr h="445814">
                <a:tc>
                  <a:txBody>
                    <a:bodyPr/>
                    <a:lstStyle/>
                    <a:p>
                      <a:r>
                        <a:rPr lang="de-DE" sz="1000" dirty="0"/>
                        <a:t>Kursort</a:t>
                      </a:r>
                    </a:p>
                  </a:txBody>
                  <a:tcPr marL="0" marR="0" marT="0" marB="0">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de-CH" sz="1000" b="1" kern="1200" dirty="0" err="1">
                          <a:solidFill>
                            <a:schemeClr val="dk1"/>
                          </a:solidFill>
                          <a:effectLst/>
                          <a:latin typeface="+mn-lt"/>
                          <a:ea typeface="+mn-ea"/>
                          <a:cs typeface="+mn-cs"/>
                        </a:rPr>
                        <a:t>Loestrasse</a:t>
                      </a:r>
                      <a:r>
                        <a:rPr lang="de-CH" sz="1000" b="1" kern="1200" dirty="0">
                          <a:solidFill>
                            <a:schemeClr val="dk1"/>
                          </a:solidFill>
                          <a:effectLst/>
                          <a:latin typeface="+mn-lt"/>
                          <a:ea typeface="+mn-ea"/>
                          <a:cs typeface="+mn-cs"/>
                        </a:rPr>
                        <a:t> 60, 7000 Chur</a:t>
                      </a:r>
                      <a:endParaRPr lang="de-CH" sz="1000" kern="1200" dirty="0">
                        <a:solidFill>
                          <a:schemeClr val="dk1"/>
                        </a:solidFill>
                        <a:effectLst/>
                        <a:latin typeface="+mn-lt"/>
                        <a:ea typeface="+mn-ea"/>
                        <a:cs typeface="+mn-cs"/>
                      </a:endParaRPr>
                    </a:p>
                  </a:txBody>
                  <a:tcPr marL="0" marR="0" marT="0" marB="0">
                    <a:noFill/>
                  </a:tcPr>
                </a:tc>
                <a:extLst>
                  <a:ext uri="{0D108BD9-81ED-4DB2-BD59-A6C34878D82A}">
                    <a16:rowId xmlns:a16="http://schemas.microsoft.com/office/drawing/2014/main" val="2197297437"/>
                  </a:ext>
                </a:extLst>
              </a:tr>
              <a:tr h="391378">
                <a:tc>
                  <a:txBody>
                    <a:bodyPr/>
                    <a:lstStyle/>
                    <a:p>
                      <a:r>
                        <a:rPr lang="de-DE" sz="1000" dirty="0"/>
                        <a:t>Kursleitung</a:t>
                      </a:r>
                    </a:p>
                  </a:txBody>
                  <a:tcPr marL="0" marR="0" marT="0" marB="0">
                    <a:noFill/>
                  </a:tcPr>
                </a:tc>
                <a:tc>
                  <a:txBody>
                    <a:bodyPr/>
                    <a:lstStyle/>
                    <a:p>
                      <a:r>
                        <a:rPr lang="de-DE" sz="1000" b="0" kern="1200" baseline="0" dirty="0">
                          <a:solidFill>
                            <a:schemeClr val="dk1"/>
                          </a:solidFill>
                          <a:effectLst/>
                          <a:latin typeface="+mn-lt"/>
                          <a:ea typeface="+mn-ea"/>
                          <a:cs typeface="+mn-cs"/>
                        </a:rPr>
                        <a:t>Barbara Hanusa, </a:t>
                      </a:r>
                      <a:r>
                        <a:rPr lang="de-DE" sz="1000" b="0" kern="1200" baseline="0" dirty="0">
                          <a:solidFill>
                            <a:schemeClr val="tx1"/>
                          </a:solidFill>
                          <a:effectLst/>
                          <a:latin typeface="+mn-lt"/>
                          <a:ea typeface="+mn-ea"/>
                          <a:cs typeface="+mn-cs"/>
                        </a:rPr>
                        <a:t>Pfarrerin </a:t>
                      </a:r>
                      <a:r>
                        <a:rPr lang="de-DE" sz="1000" b="0" kern="1200" baseline="0">
                          <a:solidFill>
                            <a:schemeClr val="tx1"/>
                          </a:solidFill>
                          <a:effectLst/>
                          <a:latin typeface="+mn-lt"/>
                          <a:ea typeface="+mn-ea"/>
                          <a:cs typeface="+mn-cs"/>
                        </a:rPr>
                        <a:t>und Pädagogin</a:t>
                      </a:r>
                      <a:endParaRPr lang="de-DE" sz="1000" b="0" kern="1200" baseline="0" dirty="0">
                        <a:solidFill>
                          <a:schemeClr val="tx1"/>
                        </a:solidFill>
                        <a:effectLst/>
                        <a:latin typeface="+mn-lt"/>
                        <a:ea typeface="+mn-ea"/>
                        <a:cs typeface="+mn-cs"/>
                      </a:endParaRPr>
                    </a:p>
                    <a:p>
                      <a:r>
                        <a:rPr lang="de-DE" sz="1000" b="0" kern="1200" baseline="0" dirty="0">
                          <a:solidFill>
                            <a:schemeClr val="dk1"/>
                          </a:solidFill>
                          <a:effectLst/>
                          <a:latin typeface="+mn-lt"/>
                          <a:ea typeface="+mn-ea"/>
                          <a:cs typeface="+mn-cs"/>
                        </a:rPr>
                        <a:t>Kirchliches Leben: Religionspädagogik</a:t>
                      </a:r>
                    </a:p>
                    <a:p>
                      <a:r>
                        <a:rPr lang="de-DE" sz="1000" b="0" kern="1200" baseline="0" dirty="0">
                          <a:solidFill>
                            <a:schemeClr val="dk1"/>
                          </a:solidFill>
                          <a:effectLst/>
                          <a:latin typeface="+mn-lt"/>
                          <a:ea typeface="+mn-ea"/>
                          <a:cs typeface="+mn-cs"/>
                        </a:rPr>
                        <a:t>Claudia Bollier Hülsen,</a:t>
                      </a:r>
                      <a:r>
                        <a:rPr lang="de-CH" sz="1488" b="0" kern="1200" dirty="0">
                          <a:solidFill>
                            <a:schemeClr val="dk1"/>
                          </a:solidFill>
                          <a:effectLst/>
                          <a:latin typeface="+mn-lt"/>
                          <a:ea typeface="+mn-ea"/>
                          <a:cs typeface="+mn-cs"/>
                        </a:rPr>
                        <a:t> </a:t>
                      </a:r>
                      <a:r>
                        <a:rPr lang="de-CH" sz="1000" b="0" kern="1200" dirty="0">
                          <a:solidFill>
                            <a:schemeClr val="dk1"/>
                          </a:solidFill>
                          <a:effectLst/>
                          <a:latin typeface="+mn-lt"/>
                          <a:ea typeface="+mn-ea"/>
                          <a:cs typeface="+mn-cs"/>
                        </a:rPr>
                        <a:t>Pfarrerin</a:t>
                      </a:r>
                    </a:p>
                    <a:p>
                      <a:r>
                        <a:rPr lang="de-CH" sz="1000" b="0" kern="1200" dirty="0">
                          <a:solidFill>
                            <a:schemeClr val="dk1"/>
                          </a:solidFill>
                          <a:effectLst/>
                          <a:latin typeface="+mn-lt"/>
                          <a:ea typeface="+mn-ea"/>
                          <a:cs typeface="+mn-cs"/>
                        </a:rPr>
                        <a:t>Kirchliches Leben:</a:t>
                      </a:r>
                      <a:r>
                        <a:rPr lang="de-CH" sz="1000" b="0" kern="1200" baseline="0" dirty="0">
                          <a:solidFill>
                            <a:schemeClr val="dk1"/>
                          </a:solidFill>
                          <a:effectLst/>
                          <a:latin typeface="+mn-lt"/>
                          <a:ea typeface="+mn-ea"/>
                          <a:cs typeface="+mn-cs"/>
                        </a:rPr>
                        <a:t> </a:t>
                      </a:r>
                      <a:r>
                        <a:rPr lang="de-CH" sz="1000" b="0" kern="1200" dirty="0">
                          <a:solidFill>
                            <a:schemeClr val="dk1"/>
                          </a:solidFill>
                          <a:effectLst/>
                          <a:latin typeface="+mn-lt"/>
                          <a:ea typeface="+mn-ea"/>
                          <a:cs typeface="+mn-cs"/>
                        </a:rPr>
                        <a:t>Kinder, Familien und Generationen</a:t>
                      </a:r>
                    </a:p>
                    <a:p>
                      <a:endParaRPr lang="de-CH" sz="1000" kern="1200" dirty="0">
                        <a:solidFill>
                          <a:schemeClr val="dk1"/>
                        </a:solidFill>
                        <a:effectLst/>
                        <a:latin typeface="+mn-lt"/>
                        <a:ea typeface="+mn-ea"/>
                        <a:cs typeface="+mn-cs"/>
                      </a:endParaRPr>
                    </a:p>
                    <a:p>
                      <a:r>
                        <a:rPr lang="de-CH" sz="1000" kern="1200" dirty="0">
                          <a:solidFill>
                            <a:schemeClr val="dk1"/>
                          </a:solidFill>
                          <a:effectLst/>
                          <a:latin typeface="+mn-lt"/>
                          <a:ea typeface="+mn-ea"/>
                          <a:cs typeface="+mn-cs"/>
                        </a:rPr>
                        <a:t>Renate Striegel, Theaterpädagogin, Redakteurin </a:t>
                      </a:r>
                      <a:r>
                        <a:rPr lang="de-CH" sz="1000" kern="1200" dirty="0" err="1">
                          <a:solidFill>
                            <a:schemeClr val="dk1"/>
                          </a:solidFill>
                          <a:effectLst/>
                          <a:latin typeface="+mn-lt"/>
                          <a:ea typeface="+mn-ea"/>
                          <a:cs typeface="+mn-cs"/>
                        </a:rPr>
                        <a:t>kind</a:t>
                      </a:r>
                      <a:r>
                        <a:rPr lang="de-CH" sz="1000" kern="1200" dirty="0">
                          <a:solidFill>
                            <a:schemeClr val="dk1"/>
                          </a:solidFill>
                          <a:effectLst/>
                          <a:latin typeface="+mn-lt"/>
                          <a:ea typeface="+mn-ea"/>
                          <a:cs typeface="+mn-cs"/>
                        </a:rPr>
                        <a:t>. und Katechetin</a:t>
                      </a:r>
                    </a:p>
                    <a:p>
                      <a:endParaRPr lang="de-DE" sz="1000" dirty="0"/>
                    </a:p>
                  </a:txBody>
                  <a:tcPr marL="0" marR="0" marT="0" marB="0">
                    <a:noFill/>
                  </a:tcPr>
                </a:tc>
                <a:extLst>
                  <a:ext uri="{0D108BD9-81ED-4DB2-BD59-A6C34878D82A}">
                    <a16:rowId xmlns:a16="http://schemas.microsoft.com/office/drawing/2014/main" val="1871358908"/>
                  </a:ext>
                </a:extLst>
              </a:tr>
              <a:tr h="359381">
                <a:tc>
                  <a:txBody>
                    <a:bodyPr/>
                    <a:lstStyle/>
                    <a:p>
                      <a:r>
                        <a:rPr lang="de-DE" sz="1000" dirty="0"/>
                        <a:t>Zielgruppe</a:t>
                      </a:r>
                    </a:p>
                  </a:txBody>
                  <a:tcPr marL="0" marR="0" marT="0" marB="0">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de-CH" sz="1000" kern="1200" dirty="0">
                          <a:solidFill>
                            <a:schemeClr val="dk1"/>
                          </a:solidFill>
                          <a:effectLst/>
                          <a:latin typeface="+mn-lt"/>
                          <a:ea typeface="+mn-ea"/>
                          <a:cs typeface="+mn-cs"/>
                        </a:rPr>
                        <a:t>Pfarrpersonen, Sozialdiakon/-innen,</a:t>
                      </a:r>
                      <a:r>
                        <a:rPr lang="de-CH" sz="1000" kern="1200" baseline="0" dirty="0">
                          <a:solidFill>
                            <a:schemeClr val="dk1"/>
                          </a:solidFill>
                          <a:effectLst/>
                          <a:latin typeface="+mn-lt"/>
                          <a:ea typeface="+mn-ea"/>
                          <a:cs typeface="+mn-cs"/>
                        </a:rPr>
                        <a:t> </a:t>
                      </a:r>
                      <a:r>
                        <a:rPr lang="de-CH" sz="1000" kern="1200" dirty="0">
                          <a:solidFill>
                            <a:schemeClr val="dk1"/>
                          </a:solidFill>
                          <a:effectLst/>
                          <a:latin typeface="+mn-lt"/>
                          <a:ea typeface="+mn-ea"/>
                          <a:cs typeface="+mn-cs"/>
                        </a:rPr>
                        <a:t>Fachlehrpersonen Religion, Freiwillige Mitarbeitende</a:t>
                      </a:r>
                      <a:r>
                        <a:rPr lang="de-CH" sz="1000" kern="1200" baseline="0" dirty="0">
                          <a:solidFill>
                            <a:schemeClr val="dk1"/>
                          </a:solidFill>
                          <a:effectLst/>
                          <a:latin typeface="+mn-lt"/>
                          <a:ea typeface="+mn-ea"/>
                          <a:cs typeface="+mn-cs"/>
                        </a:rPr>
                        <a:t> in der Arbeit mit Kindern und Familien, Interessierte</a:t>
                      </a:r>
                      <a:endParaRPr lang="de-CH" sz="1000" kern="1200" dirty="0">
                        <a:solidFill>
                          <a:schemeClr val="dk1"/>
                        </a:solidFill>
                        <a:effectLst/>
                        <a:latin typeface="+mn-lt"/>
                        <a:ea typeface="+mn-ea"/>
                        <a:cs typeface="+mn-cs"/>
                      </a:endParaRPr>
                    </a:p>
                    <a:p>
                      <a:endParaRPr lang="de-DE" sz="1000" dirty="0"/>
                    </a:p>
                  </a:txBody>
                  <a:tcPr marL="0" marR="0" marT="0" marB="0">
                    <a:noFill/>
                  </a:tcPr>
                </a:tc>
                <a:extLst>
                  <a:ext uri="{0D108BD9-81ED-4DB2-BD59-A6C34878D82A}">
                    <a16:rowId xmlns:a16="http://schemas.microsoft.com/office/drawing/2014/main" val="3151359885"/>
                  </a:ext>
                </a:extLst>
              </a:tr>
              <a:tr h="372785">
                <a:tc>
                  <a:txBody>
                    <a:bodyPr/>
                    <a:lstStyle/>
                    <a:p>
                      <a:r>
                        <a:rPr lang="de-DE" sz="1000" dirty="0"/>
                        <a:t>Kosten</a:t>
                      </a:r>
                    </a:p>
                  </a:txBody>
                  <a:tcPr marL="0" marR="0" marT="0" marB="0">
                    <a:noFill/>
                  </a:tcPr>
                </a:tc>
                <a:tc>
                  <a:txBody>
                    <a:bodyPr/>
                    <a:lstStyle/>
                    <a:p>
                      <a:r>
                        <a:rPr lang="de-CH" sz="1000" kern="1200">
                          <a:solidFill>
                            <a:schemeClr val="dk1"/>
                          </a:solidFill>
                          <a:effectLst/>
                          <a:latin typeface="+mn-lt"/>
                          <a:ea typeface="+mn-ea"/>
                          <a:cs typeface="+mn-cs"/>
                        </a:rPr>
                        <a:t>CHF 80.– </a:t>
                      </a:r>
                      <a:r>
                        <a:rPr lang="de-CH" sz="1000" kern="1200" dirty="0">
                          <a:solidFill>
                            <a:schemeClr val="dk1"/>
                          </a:solidFill>
                          <a:effectLst/>
                          <a:latin typeface="+mn-lt"/>
                          <a:ea typeface="+mn-ea"/>
                          <a:cs typeface="+mn-cs"/>
                        </a:rPr>
                        <a:t>(inkl. Verpflegung)</a:t>
                      </a:r>
                    </a:p>
                  </a:txBody>
                  <a:tcPr marL="0" marR="0" marT="0" marB="0">
                    <a:noFill/>
                  </a:tcPr>
                </a:tc>
                <a:extLst>
                  <a:ext uri="{0D108BD9-81ED-4DB2-BD59-A6C34878D82A}">
                    <a16:rowId xmlns:a16="http://schemas.microsoft.com/office/drawing/2014/main" val="2974015607"/>
                  </a:ext>
                </a:extLst>
              </a:tr>
              <a:tr h="402722">
                <a:tc>
                  <a:txBody>
                    <a:bodyPr/>
                    <a:lstStyle/>
                    <a:p>
                      <a:r>
                        <a:rPr lang="de-DE" sz="1000" dirty="0"/>
                        <a:t>Anmeldung</a:t>
                      </a:r>
                    </a:p>
                  </a:txBody>
                  <a:tcPr marL="0" marR="0" marT="0" marB="0">
                    <a:noFill/>
                  </a:tcPr>
                </a:tc>
                <a:tc>
                  <a:txBody>
                    <a:bodyPr/>
                    <a:lstStyle/>
                    <a:p>
                      <a:r>
                        <a:rPr lang="de-CH" sz="1000" kern="1200" dirty="0">
                          <a:solidFill>
                            <a:schemeClr val="dk1"/>
                          </a:solidFill>
                          <a:effectLst/>
                          <a:latin typeface="+mn-lt"/>
                          <a:ea typeface="+mn-ea"/>
                          <a:cs typeface="+mn-cs"/>
                        </a:rPr>
                        <a:t>bis 15. September 2026 über die Anmeldefunktion auf:</a:t>
                      </a:r>
                    </a:p>
                  </a:txBody>
                  <a:tcPr marL="0" marR="0" marT="0" marB="0">
                    <a:noFill/>
                  </a:tcPr>
                </a:tc>
                <a:extLst>
                  <a:ext uri="{0D108BD9-81ED-4DB2-BD59-A6C34878D82A}">
                    <a16:rowId xmlns:a16="http://schemas.microsoft.com/office/drawing/2014/main" val="193220781"/>
                  </a:ext>
                </a:extLst>
              </a:tr>
            </a:tbl>
          </a:graphicData>
        </a:graphic>
      </p:graphicFrame>
      <p:sp>
        <p:nvSpPr>
          <p:cNvPr id="19" name="Untertitel 2">
            <a:extLst>
              <a:ext uri="{FF2B5EF4-FFF2-40B4-BE49-F238E27FC236}">
                <a16:creationId xmlns:a16="http://schemas.microsoft.com/office/drawing/2014/main" id="{D9C0E97F-6813-6643-8FEF-49E44B52D3CD}"/>
              </a:ext>
            </a:extLst>
          </p:cNvPr>
          <p:cNvSpPr txBox="1">
            <a:spLocks/>
          </p:cNvSpPr>
          <p:nvPr/>
        </p:nvSpPr>
        <p:spPr>
          <a:xfrm>
            <a:off x="913962" y="8450957"/>
            <a:ext cx="5292943" cy="807732"/>
          </a:xfrm>
          <a:prstGeom prst="rect">
            <a:avLst/>
          </a:prstGeom>
        </p:spPr>
        <p:txBody>
          <a:bodyPr vert="horz" lIns="0" tIns="0" rIns="0" bIns="0" rtlCol="0">
            <a:noAutofit/>
          </a:bodyPr>
          <a:lstStyle>
            <a:lvl1pPr marL="0" indent="0" algn="l" defTabSz="755934" rtl="0" eaLnBrk="1" latinLnBrk="0" hangingPunct="1">
              <a:lnSpc>
                <a:spcPct val="90000"/>
              </a:lnSpc>
              <a:spcBef>
                <a:spcPts val="827"/>
              </a:spcBef>
              <a:buFontTx/>
              <a:buNone/>
              <a:defRPr sz="1000" kern="1200">
                <a:solidFill>
                  <a:schemeClr val="tx1"/>
                </a:solidFill>
                <a:latin typeface="+mn-lt"/>
                <a:ea typeface="+mn-ea"/>
                <a:cs typeface="+mn-cs"/>
              </a:defRPr>
            </a:lvl1pPr>
            <a:lvl2pPr marL="377967"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2pPr>
            <a:lvl3pPr marL="755934"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3pPr>
            <a:lvl4pPr marL="1133901"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4pPr>
            <a:lvl5pPr marL="1511869" indent="0" algn="l" defTabSz="755934" rtl="0" eaLnBrk="1" latinLnBrk="0" hangingPunct="1">
              <a:lnSpc>
                <a:spcPct val="90000"/>
              </a:lnSpc>
              <a:spcBef>
                <a:spcPts val="413"/>
              </a:spcBef>
              <a:buFontTx/>
              <a:buNone/>
              <a:defRPr sz="1000"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de-CH" sz="800" dirty="0"/>
              <a:t>Kirchliches Leben: Kinder, Familien und Generationen</a:t>
            </a:r>
          </a:p>
          <a:p>
            <a:r>
              <a:rPr lang="de-CH" sz="800" dirty="0">
                <a:solidFill>
                  <a:schemeClr val="dk1"/>
                </a:solidFill>
              </a:rPr>
              <a:t>Claudia Bollier Hülsen, </a:t>
            </a:r>
            <a:r>
              <a:rPr lang="de-CH" sz="800" dirty="0"/>
              <a:t>Pfarrerin </a:t>
            </a:r>
          </a:p>
          <a:p>
            <a:br>
              <a:rPr lang="de-CH" sz="800" dirty="0">
                <a:solidFill>
                  <a:schemeClr val="dk1"/>
                </a:solidFill>
              </a:rPr>
            </a:br>
            <a:r>
              <a:rPr lang="de-CH" sz="800" dirty="0">
                <a:solidFill>
                  <a:schemeClr val="dk1"/>
                </a:solidFill>
              </a:rPr>
              <a:t>+41 81 257 11 08, claudia.bollier@gr-ref.ch</a:t>
            </a:r>
          </a:p>
        </p:txBody>
      </p:sp>
    </p:spTree>
    <p:extLst>
      <p:ext uri="{BB962C8B-B14F-4D97-AF65-F5344CB8AC3E}">
        <p14:creationId xmlns:p14="http://schemas.microsoft.com/office/powerpoint/2010/main" val="2439698609"/>
      </p:ext>
    </p:extLst>
  </p:cSld>
  <p:clrMapOvr>
    <a:masterClrMapping/>
  </p:clrMapOvr>
</p:sld>
</file>

<file path=ppt/theme/theme1.xml><?xml version="1.0" encoding="utf-8"?>
<a:theme xmlns:a="http://schemas.openxmlformats.org/drawingml/2006/main" name="Office">
  <a:themeElements>
    <a:clrScheme name="Graubünden reformiert">
      <a:dk1>
        <a:srgbClr val="000000"/>
      </a:dk1>
      <a:lt1>
        <a:srgbClr val="FFFFFF"/>
      </a:lt1>
      <a:dk2>
        <a:srgbClr val="004C88"/>
      </a:dk2>
      <a:lt2>
        <a:srgbClr val="E7E6E6"/>
      </a:lt2>
      <a:accent1>
        <a:srgbClr val="DDC500"/>
      </a:accent1>
      <a:accent2>
        <a:srgbClr val="ED7D31"/>
      </a:accent2>
      <a:accent3>
        <a:srgbClr val="B80075"/>
      </a:accent3>
      <a:accent4>
        <a:srgbClr val="4C2F59"/>
      </a:accent4>
      <a:accent5>
        <a:srgbClr val="00575B"/>
      </a:accent5>
      <a:accent6>
        <a:srgbClr val="718E47"/>
      </a:accent6>
      <a:hlink>
        <a:srgbClr val="004C88"/>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0225-mg-GRE-PPT-BA-Template" id="{13C9C334-3D30-E143-A310-DE7185587D6C}" vid="{1B4C3C02-B9E2-5C48-BFE4-068A67280677}"/>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d22e014-b628-46ab-a736-135766b93ab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ECD126800078764BB8DB80E46C7C3476" ma:contentTypeVersion="15" ma:contentTypeDescription="Ein neues Dokument erstellen." ma:contentTypeScope="" ma:versionID="79be0633dbd300aa092e683bdefd19c9">
  <xsd:schema xmlns:xsd="http://www.w3.org/2001/XMLSchema" xmlns:xs="http://www.w3.org/2001/XMLSchema" xmlns:p="http://schemas.microsoft.com/office/2006/metadata/properties" xmlns:ns2="cd22e014-b628-46ab-a736-135766b93abf" xmlns:ns3="467d981d-e1cd-44a7-8bd9-0da14c5c9dbf" targetNamespace="http://schemas.microsoft.com/office/2006/metadata/properties" ma:root="true" ma:fieldsID="f60323b0710ac5fe8c3f46f3f5398f21" ns2:_="" ns3:_="">
    <xsd:import namespace="cd22e014-b628-46ab-a736-135766b93abf"/>
    <xsd:import namespace="467d981d-e1cd-44a7-8bd9-0da14c5c9d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22e014-b628-46ab-a736-135766b93a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Bildmarkierungen" ma:readOnly="false" ma:fieldId="{5cf76f15-5ced-4ddc-b409-7134ff3c332f}" ma:taxonomyMulti="true" ma:sspId="782e8b33-fd6d-4049-8581-e651c859c64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7d981d-e1cd-44a7-8bd9-0da14c5c9dbf" elementFormDefault="qualified">
    <xsd:import namespace="http://schemas.microsoft.com/office/2006/documentManagement/types"/>
    <xsd:import namespace="http://schemas.microsoft.com/office/infopath/2007/PartnerControls"/>
    <xsd:element name="SharedWithUsers" ma:index="2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D823E2-3DFA-4D6D-A4B5-5FE2EA63DC4B}">
  <ds:schemaRefs>
    <ds:schemaRef ds:uri="http://schemas.microsoft.com/sharepoint/v3/contenttype/forms"/>
  </ds:schemaRefs>
</ds:datastoreItem>
</file>

<file path=customXml/itemProps2.xml><?xml version="1.0" encoding="utf-8"?>
<ds:datastoreItem xmlns:ds="http://schemas.openxmlformats.org/officeDocument/2006/customXml" ds:itemID="{812A4041-2141-4B1D-B753-191A95A003FD}">
  <ds:schemaRefs>
    <ds:schemaRef ds:uri="http://schemas.microsoft.com/office/2006/metadata/properties"/>
    <ds:schemaRef ds:uri="http://schemas.microsoft.com/office/infopath/2007/PartnerControls"/>
    <ds:schemaRef ds:uri="cd22e014-b628-46ab-a736-135766b93abf"/>
  </ds:schemaRefs>
</ds:datastoreItem>
</file>

<file path=customXml/itemProps3.xml><?xml version="1.0" encoding="utf-8"?>
<ds:datastoreItem xmlns:ds="http://schemas.openxmlformats.org/officeDocument/2006/customXml" ds:itemID="{33F45B6B-3FAC-41BA-99EB-67F0229208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22e014-b628-46ab-a736-135766b93abf"/>
    <ds:schemaRef ds:uri="467d981d-e1cd-44a7-8bd9-0da14c5c9d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Bildungsangebot_TemplateA4</Template>
  <TotalTime>0</TotalTime>
  <Words>262</Words>
  <Application>Microsoft Office PowerPoint</Application>
  <PresentationFormat>Benutzerdefiniert</PresentationFormat>
  <Paragraphs>22</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Calibri</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Angebot intern 2. Zeile Titel</dc:title>
  <dc:creator>Claudia Bollier</dc:creator>
  <cp:lastModifiedBy>Sekretariat</cp:lastModifiedBy>
  <cp:revision>14</cp:revision>
  <cp:lastPrinted>2020-02-25T10:34:24Z</cp:lastPrinted>
  <dcterms:created xsi:type="dcterms:W3CDTF">2022-11-03T13:45:36Z</dcterms:created>
  <dcterms:modified xsi:type="dcterms:W3CDTF">2026-04-01T07:27:16Z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0x010100ECD126800078764BB8DB80E46C7C3476</vt:lpwstr>
  </property>
  <property fmtid="{D5CDD505-2E9C-101B-9397-08002B2CF9AE}" pid="3" name="Order">
    <vt:r8>3462800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